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77" r:id="rId2"/>
    <p:sldId id="278" r:id="rId3"/>
    <p:sldId id="262" r:id="rId4"/>
    <p:sldId id="263" r:id="rId5"/>
    <p:sldId id="292" r:id="rId6"/>
    <p:sldId id="293" r:id="rId7"/>
    <p:sldId id="294" r:id="rId8"/>
    <p:sldId id="295" r:id="rId9"/>
    <p:sldId id="296" r:id="rId10"/>
    <p:sldId id="291" r:id="rId11"/>
    <p:sldId id="298" r:id="rId12"/>
    <p:sldId id="301" r:id="rId13"/>
    <p:sldId id="299" r:id="rId14"/>
    <p:sldId id="305" r:id="rId15"/>
    <p:sldId id="306" r:id="rId16"/>
    <p:sldId id="323" r:id="rId17"/>
    <p:sldId id="302" r:id="rId18"/>
    <p:sldId id="307" r:id="rId19"/>
    <p:sldId id="260" r:id="rId20"/>
    <p:sldId id="317" r:id="rId21"/>
    <p:sldId id="312" r:id="rId22"/>
    <p:sldId id="319" r:id="rId23"/>
    <p:sldId id="303" r:id="rId24"/>
    <p:sldId id="321" r:id="rId25"/>
    <p:sldId id="320" r:id="rId26"/>
    <p:sldId id="324" r:id="rId27"/>
    <p:sldId id="300" r:id="rId28"/>
    <p:sldId id="304" r:id="rId29"/>
    <p:sldId id="275" r:id="rId30"/>
    <p:sldId id="325" r:id="rId3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BD4A"/>
    <a:srgbClr val="005E84"/>
    <a:srgbClr val="D70000"/>
    <a:srgbClr val="E46F00"/>
    <a:srgbClr val="0E9AFF"/>
    <a:srgbClr val="067E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2" autoAdjust="0"/>
    <p:restoredTop sz="95890"/>
  </p:normalViewPr>
  <p:slideViewPr>
    <p:cSldViewPr snapToGrid="0" snapToObjects="1">
      <p:cViewPr varScale="1">
        <p:scale>
          <a:sx n="128" d="100"/>
          <a:sy n="128" d="100"/>
        </p:scale>
        <p:origin x="672"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top1/Desktop/Contact_List_Dequ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Market Patent Compare</a:t>
            </a:r>
            <a:r>
              <a:rPr lang="en-US" sz="2800" baseline="0"/>
              <a:t> (Patent Number)</a:t>
            </a:r>
            <a:endParaRPr lang="en-US" sz="2800"/>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Sheet1!$A$1:$A$4</c:f>
              <c:strCache>
                <c:ptCount val="4"/>
                <c:pt idx="0">
                  <c:v>North America</c:v>
                </c:pt>
                <c:pt idx="1">
                  <c:v>European</c:v>
                </c:pt>
                <c:pt idx="2">
                  <c:v>China</c:v>
                </c:pt>
                <c:pt idx="3">
                  <c:v>Japan</c:v>
                </c:pt>
              </c:strCache>
            </c:strRef>
          </c:cat>
          <c:val>
            <c:numRef>
              <c:f>Sheet1!$B$1:$B$4</c:f>
              <c:numCache>
                <c:formatCode>General</c:formatCode>
                <c:ptCount val="4"/>
                <c:pt idx="0">
                  <c:v>1807</c:v>
                </c:pt>
                <c:pt idx="1">
                  <c:v>196</c:v>
                </c:pt>
                <c:pt idx="2">
                  <c:v>118</c:v>
                </c:pt>
                <c:pt idx="3">
                  <c:v>11</c:v>
                </c:pt>
              </c:numCache>
            </c:numRef>
          </c:val>
          <c:extLst>
            <c:ext xmlns:c16="http://schemas.microsoft.com/office/drawing/2014/chart" uri="{C3380CC4-5D6E-409C-BE32-E72D297353CC}">
              <c16:uniqueId val="{00000000-8DA2-684D-9D2B-01C44024A67D}"/>
            </c:ext>
          </c:extLst>
        </c:ser>
        <c:dLbls>
          <c:showLegendKey val="0"/>
          <c:showVal val="0"/>
          <c:showCatName val="0"/>
          <c:showSerName val="0"/>
          <c:showPercent val="0"/>
          <c:showBubbleSize val="0"/>
        </c:dLbls>
        <c:gapWidth val="219"/>
        <c:overlap val="-27"/>
        <c:axId val="455066288"/>
        <c:axId val="1619766304"/>
      </c:barChart>
      <c:catAx>
        <c:axId val="45506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CN"/>
          </a:p>
        </c:txPr>
        <c:crossAx val="1619766304"/>
        <c:crosses val="autoZero"/>
        <c:auto val="1"/>
        <c:lblAlgn val="ctr"/>
        <c:lblOffset val="100"/>
        <c:noMultiLvlLbl val="0"/>
      </c:catAx>
      <c:valAx>
        <c:axId val="161976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455066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61E67-9C63-D44E-94CF-2760F01F6B30}" type="datetimeFigureOut">
              <a:rPr lang="en-CN" smtClean="0"/>
              <a:t>2022/2/16</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0CBAF-80E0-574C-82ED-42767ED4E0E5}" type="slidenum">
              <a:rPr lang="en-CN" smtClean="0"/>
              <a:t>‹#›</a:t>
            </a:fld>
            <a:endParaRPr lang="en-CN"/>
          </a:p>
        </p:txBody>
      </p:sp>
    </p:spTree>
    <p:extLst>
      <p:ext uri="{BB962C8B-B14F-4D97-AF65-F5344CB8AC3E}">
        <p14:creationId xmlns:p14="http://schemas.microsoft.com/office/powerpoint/2010/main" val="385611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EC0CBAF-80E0-574C-82ED-42767ED4E0E5}" type="slidenum">
              <a:rPr lang="en-CN" smtClean="0"/>
              <a:t>7</a:t>
            </a:fld>
            <a:endParaRPr lang="en-CN"/>
          </a:p>
        </p:txBody>
      </p:sp>
    </p:spTree>
    <p:extLst>
      <p:ext uri="{BB962C8B-B14F-4D97-AF65-F5344CB8AC3E}">
        <p14:creationId xmlns:p14="http://schemas.microsoft.com/office/powerpoint/2010/main" val="144310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3528-A619-BF44-8CDA-4A7BC6D614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F7FC2C12-088A-C141-AE66-5A2F925A0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E90D1035-B25B-374A-9AA9-8A5F7048E5A3}"/>
              </a:ext>
            </a:extLst>
          </p:cNvPr>
          <p:cNvSpPr>
            <a:spLocks noGrp="1"/>
          </p:cNvSpPr>
          <p:nvPr>
            <p:ph type="dt" sz="half" idx="10"/>
          </p:nvPr>
        </p:nvSpPr>
        <p:spPr/>
        <p:txBody>
          <a:bodyPr/>
          <a:lstStyle/>
          <a:p>
            <a:fld id="{C44EB6EE-4320-C74D-8097-E05604032421}" type="datetime1">
              <a:rPr lang="en-US" smtClean="0"/>
              <a:t>2/16/22</a:t>
            </a:fld>
            <a:endParaRPr lang="en-CN"/>
          </a:p>
        </p:txBody>
      </p:sp>
      <p:sp>
        <p:nvSpPr>
          <p:cNvPr id="5" name="Footer Placeholder 4">
            <a:extLst>
              <a:ext uri="{FF2B5EF4-FFF2-40B4-BE49-F238E27FC236}">
                <a16:creationId xmlns:a16="http://schemas.microsoft.com/office/drawing/2014/main" id="{681CB5E5-51E0-584E-BBDD-027D53C6553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2E56AE5-F6B7-DE48-BFFA-39637049147F}"/>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256483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1411-3526-5548-80C1-CE85AA995D83}"/>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F675AB3F-751D-664E-80E3-C5E5943795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CD229EB-6FB3-094C-A178-F1DA550CA9F4}"/>
              </a:ext>
            </a:extLst>
          </p:cNvPr>
          <p:cNvSpPr>
            <a:spLocks noGrp="1"/>
          </p:cNvSpPr>
          <p:nvPr>
            <p:ph type="dt" sz="half" idx="10"/>
          </p:nvPr>
        </p:nvSpPr>
        <p:spPr/>
        <p:txBody>
          <a:bodyPr/>
          <a:lstStyle/>
          <a:p>
            <a:fld id="{D88A0481-4E9B-EC45-A9BD-89847226AC34}" type="datetime1">
              <a:rPr lang="en-US" smtClean="0"/>
              <a:t>2/16/22</a:t>
            </a:fld>
            <a:endParaRPr lang="en-CN"/>
          </a:p>
        </p:txBody>
      </p:sp>
      <p:sp>
        <p:nvSpPr>
          <p:cNvPr id="5" name="Footer Placeholder 4">
            <a:extLst>
              <a:ext uri="{FF2B5EF4-FFF2-40B4-BE49-F238E27FC236}">
                <a16:creationId xmlns:a16="http://schemas.microsoft.com/office/drawing/2014/main" id="{C7B94AE3-B1C1-9140-A822-DC95EE6F1E3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EFC50A3-60D2-734B-87EA-CFE3ED946D8F}"/>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359661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023810-AEF8-4C4B-999E-B7191D0C43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B03D7A96-308C-094A-9379-6DDAEB68BC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8B2FDA7-1471-8A49-B8A0-DE76945356FA}"/>
              </a:ext>
            </a:extLst>
          </p:cNvPr>
          <p:cNvSpPr>
            <a:spLocks noGrp="1"/>
          </p:cNvSpPr>
          <p:nvPr>
            <p:ph type="dt" sz="half" idx="10"/>
          </p:nvPr>
        </p:nvSpPr>
        <p:spPr/>
        <p:txBody>
          <a:bodyPr/>
          <a:lstStyle/>
          <a:p>
            <a:fld id="{177684A7-73A4-5A47-985D-95663600DBF1}" type="datetime1">
              <a:rPr lang="en-US" smtClean="0"/>
              <a:t>2/16/22</a:t>
            </a:fld>
            <a:endParaRPr lang="en-CN"/>
          </a:p>
        </p:txBody>
      </p:sp>
      <p:sp>
        <p:nvSpPr>
          <p:cNvPr id="5" name="Footer Placeholder 4">
            <a:extLst>
              <a:ext uri="{FF2B5EF4-FFF2-40B4-BE49-F238E27FC236}">
                <a16:creationId xmlns:a16="http://schemas.microsoft.com/office/drawing/2014/main" id="{EA157EE3-F760-9149-9C19-887A870DE52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44DDF55-2B59-874F-9CF9-6732616D5330}"/>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386125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5E46-C520-3C4B-82AC-8963CED17C7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4FDF299-B0B6-B049-B43D-2ACF85AA05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A1069FE-66C1-0D4B-8B97-79FB06987EA5}"/>
              </a:ext>
            </a:extLst>
          </p:cNvPr>
          <p:cNvSpPr>
            <a:spLocks noGrp="1"/>
          </p:cNvSpPr>
          <p:nvPr>
            <p:ph type="dt" sz="half" idx="10"/>
          </p:nvPr>
        </p:nvSpPr>
        <p:spPr/>
        <p:txBody>
          <a:bodyPr/>
          <a:lstStyle/>
          <a:p>
            <a:fld id="{5DFA44CD-98B5-0A4A-B22F-A66FACA2FFAC}" type="datetime1">
              <a:rPr lang="en-US" smtClean="0"/>
              <a:t>2/16/22</a:t>
            </a:fld>
            <a:endParaRPr lang="en-CN"/>
          </a:p>
        </p:txBody>
      </p:sp>
      <p:sp>
        <p:nvSpPr>
          <p:cNvPr id="5" name="Footer Placeholder 4">
            <a:extLst>
              <a:ext uri="{FF2B5EF4-FFF2-40B4-BE49-F238E27FC236}">
                <a16:creationId xmlns:a16="http://schemas.microsoft.com/office/drawing/2014/main" id="{6DC92732-6935-BE49-97FC-1E2A3A9415A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A3E6387-C0BD-D34C-B388-4A23AF30718F}"/>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317500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A7CF-3AC6-3742-91F0-933BBF5A87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47B2CC83-6DAF-0B44-B41D-0A746CA3B2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DCF327-2A95-3045-AC77-02DAF9B2619B}"/>
              </a:ext>
            </a:extLst>
          </p:cNvPr>
          <p:cNvSpPr>
            <a:spLocks noGrp="1"/>
          </p:cNvSpPr>
          <p:nvPr>
            <p:ph type="dt" sz="half" idx="10"/>
          </p:nvPr>
        </p:nvSpPr>
        <p:spPr/>
        <p:txBody>
          <a:bodyPr/>
          <a:lstStyle/>
          <a:p>
            <a:fld id="{441F7A90-296F-C646-83FD-3A7D91936ED4}" type="datetime1">
              <a:rPr lang="en-US" smtClean="0"/>
              <a:t>2/16/22</a:t>
            </a:fld>
            <a:endParaRPr lang="en-CN"/>
          </a:p>
        </p:txBody>
      </p:sp>
      <p:sp>
        <p:nvSpPr>
          <p:cNvPr id="5" name="Footer Placeholder 4">
            <a:extLst>
              <a:ext uri="{FF2B5EF4-FFF2-40B4-BE49-F238E27FC236}">
                <a16:creationId xmlns:a16="http://schemas.microsoft.com/office/drawing/2014/main" id="{FB47CF7A-F935-8D4C-9C19-06E0567DECB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C2AE780-9C1B-1546-8191-05E7FE328476}"/>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128493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D7B7-45A2-1548-A805-A1215C0AB53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429891A7-288E-1D44-AF58-A61BE656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64195EE7-83DF-7E4F-8BA0-7F624F16C0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4918F1AD-4D72-7D4B-976E-F4F69611817C}"/>
              </a:ext>
            </a:extLst>
          </p:cNvPr>
          <p:cNvSpPr>
            <a:spLocks noGrp="1"/>
          </p:cNvSpPr>
          <p:nvPr>
            <p:ph type="dt" sz="half" idx="10"/>
          </p:nvPr>
        </p:nvSpPr>
        <p:spPr/>
        <p:txBody>
          <a:bodyPr/>
          <a:lstStyle/>
          <a:p>
            <a:fld id="{3AD30B01-0961-0C47-80C9-16336E024FF1}" type="datetime1">
              <a:rPr lang="en-US" smtClean="0"/>
              <a:t>2/16/22</a:t>
            </a:fld>
            <a:endParaRPr lang="en-CN"/>
          </a:p>
        </p:txBody>
      </p:sp>
      <p:sp>
        <p:nvSpPr>
          <p:cNvPr id="6" name="Footer Placeholder 5">
            <a:extLst>
              <a:ext uri="{FF2B5EF4-FFF2-40B4-BE49-F238E27FC236}">
                <a16:creationId xmlns:a16="http://schemas.microsoft.com/office/drawing/2014/main" id="{A88526AB-479F-E345-AA76-D543577AD6A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88D2A7D-657B-DF42-8545-22AE3729B326}"/>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422311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43140-812B-8642-8659-059540AA872B}"/>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9E12EBA-18BF-8743-98CE-2E3AA5FF0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310DA8-9CD3-484E-A294-2E0A3FD04B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DB7E468F-FCAD-424E-96CC-2A7E32DBB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4115AA-618D-AE4F-84A9-7E2FE3C21A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78FBCEB8-0558-5745-9F14-FA74E4E52A7C}"/>
              </a:ext>
            </a:extLst>
          </p:cNvPr>
          <p:cNvSpPr>
            <a:spLocks noGrp="1"/>
          </p:cNvSpPr>
          <p:nvPr>
            <p:ph type="dt" sz="half" idx="10"/>
          </p:nvPr>
        </p:nvSpPr>
        <p:spPr/>
        <p:txBody>
          <a:bodyPr/>
          <a:lstStyle/>
          <a:p>
            <a:fld id="{8A513909-8E83-954F-BA3F-B6EF314D1573}" type="datetime1">
              <a:rPr lang="en-US" smtClean="0"/>
              <a:t>2/16/22</a:t>
            </a:fld>
            <a:endParaRPr lang="en-CN"/>
          </a:p>
        </p:txBody>
      </p:sp>
      <p:sp>
        <p:nvSpPr>
          <p:cNvPr id="8" name="Footer Placeholder 7">
            <a:extLst>
              <a:ext uri="{FF2B5EF4-FFF2-40B4-BE49-F238E27FC236}">
                <a16:creationId xmlns:a16="http://schemas.microsoft.com/office/drawing/2014/main" id="{6287F16E-4A9C-384B-9124-94640B8BF4A4}"/>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352CF88E-1E05-444A-BC41-67E7E3C26F88}"/>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69322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8C92-64DF-8B42-8E82-C3F53F77ACC3}"/>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20B9BD71-3BDA-1045-87EB-4CF223B351AF}"/>
              </a:ext>
            </a:extLst>
          </p:cNvPr>
          <p:cNvSpPr>
            <a:spLocks noGrp="1"/>
          </p:cNvSpPr>
          <p:nvPr>
            <p:ph type="dt" sz="half" idx="10"/>
          </p:nvPr>
        </p:nvSpPr>
        <p:spPr/>
        <p:txBody>
          <a:bodyPr/>
          <a:lstStyle/>
          <a:p>
            <a:fld id="{4EC95841-6237-0741-AEB3-5D2954E3F333}" type="datetime1">
              <a:rPr lang="en-US" smtClean="0"/>
              <a:t>2/16/22</a:t>
            </a:fld>
            <a:endParaRPr lang="en-CN"/>
          </a:p>
        </p:txBody>
      </p:sp>
      <p:sp>
        <p:nvSpPr>
          <p:cNvPr id="4" name="Footer Placeholder 3">
            <a:extLst>
              <a:ext uri="{FF2B5EF4-FFF2-40B4-BE49-F238E27FC236}">
                <a16:creationId xmlns:a16="http://schemas.microsoft.com/office/drawing/2014/main" id="{FE725A92-C58B-EC48-B022-32FF7608F417}"/>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D5FAAB03-C78B-1848-98C6-E2F7DBEED99E}"/>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3900126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A7F3B-11F8-6A47-B7EA-8D54DC5525CD}"/>
              </a:ext>
            </a:extLst>
          </p:cNvPr>
          <p:cNvSpPr>
            <a:spLocks noGrp="1"/>
          </p:cNvSpPr>
          <p:nvPr>
            <p:ph type="dt" sz="half" idx="10"/>
          </p:nvPr>
        </p:nvSpPr>
        <p:spPr/>
        <p:txBody>
          <a:bodyPr/>
          <a:lstStyle/>
          <a:p>
            <a:fld id="{D705DCE8-B99E-A449-9DDC-8F1739BEE69A}" type="datetime1">
              <a:rPr lang="en-US" smtClean="0"/>
              <a:t>2/16/22</a:t>
            </a:fld>
            <a:endParaRPr lang="en-CN"/>
          </a:p>
        </p:txBody>
      </p:sp>
      <p:sp>
        <p:nvSpPr>
          <p:cNvPr id="3" name="Footer Placeholder 2">
            <a:extLst>
              <a:ext uri="{FF2B5EF4-FFF2-40B4-BE49-F238E27FC236}">
                <a16:creationId xmlns:a16="http://schemas.microsoft.com/office/drawing/2014/main" id="{A2515C52-ACC5-8343-8830-536C3BCB61CD}"/>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8D1B222C-E23F-BA40-9EBF-5D1BAAE58D0F}"/>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165665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6198-101F-844D-8CD4-320956769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EAB7145F-46F7-CB43-B0DD-9BF611948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BA048134-5294-F74D-97CE-9AC548B36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5FA06-FAB8-A04B-9B1D-10C6DD73EED7}"/>
              </a:ext>
            </a:extLst>
          </p:cNvPr>
          <p:cNvSpPr>
            <a:spLocks noGrp="1"/>
          </p:cNvSpPr>
          <p:nvPr>
            <p:ph type="dt" sz="half" idx="10"/>
          </p:nvPr>
        </p:nvSpPr>
        <p:spPr/>
        <p:txBody>
          <a:bodyPr/>
          <a:lstStyle/>
          <a:p>
            <a:fld id="{76616F63-34A3-B44A-B402-45B5F7B3CDB1}" type="datetime1">
              <a:rPr lang="en-US" smtClean="0"/>
              <a:t>2/16/22</a:t>
            </a:fld>
            <a:endParaRPr lang="en-CN"/>
          </a:p>
        </p:txBody>
      </p:sp>
      <p:sp>
        <p:nvSpPr>
          <p:cNvPr id="6" name="Footer Placeholder 5">
            <a:extLst>
              <a:ext uri="{FF2B5EF4-FFF2-40B4-BE49-F238E27FC236}">
                <a16:creationId xmlns:a16="http://schemas.microsoft.com/office/drawing/2014/main" id="{23BDFAE1-85EE-B546-92A5-66453FAE34C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F6BEE24E-B1CA-9D42-88FC-F56B3A5FF53E}"/>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364665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52A-6E1A-DA4A-BA90-EAE879CDF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63D006F8-EF91-4541-A940-822CFE6EDF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CD07C74A-21C2-9D43-A7BB-4633B14E1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F2431-7B2A-3B43-B38D-B928EAB4281B}"/>
              </a:ext>
            </a:extLst>
          </p:cNvPr>
          <p:cNvSpPr>
            <a:spLocks noGrp="1"/>
          </p:cNvSpPr>
          <p:nvPr>
            <p:ph type="dt" sz="half" idx="10"/>
          </p:nvPr>
        </p:nvSpPr>
        <p:spPr/>
        <p:txBody>
          <a:bodyPr/>
          <a:lstStyle/>
          <a:p>
            <a:fld id="{B6AA9D15-00FB-554B-A70A-B35F3893E8EE}" type="datetime1">
              <a:rPr lang="en-US" smtClean="0"/>
              <a:t>2/16/22</a:t>
            </a:fld>
            <a:endParaRPr lang="en-CN"/>
          </a:p>
        </p:txBody>
      </p:sp>
      <p:sp>
        <p:nvSpPr>
          <p:cNvPr id="6" name="Footer Placeholder 5">
            <a:extLst>
              <a:ext uri="{FF2B5EF4-FFF2-40B4-BE49-F238E27FC236}">
                <a16:creationId xmlns:a16="http://schemas.microsoft.com/office/drawing/2014/main" id="{C64FE9EA-4C6E-6F49-9B02-E8125BD1FA0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0B954D26-8F8D-C649-B487-FED19612E8F3}"/>
              </a:ext>
            </a:extLst>
          </p:cNvPr>
          <p:cNvSpPr>
            <a:spLocks noGrp="1"/>
          </p:cNvSpPr>
          <p:nvPr>
            <p:ph type="sldNum" sz="quarter" idx="12"/>
          </p:nvPr>
        </p:nvSpPr>
        <p:spPr/>
        <p:txBody>
          <a:bodyPr/>
          <a:lstStyle/>
          <a:p>
            <a:fld id="{73AB32EF-5685-C143-9CE0-3404BB7CA47A}" type="slidenum">
              <a:rPr lang="en-CN" smtClean="0"/>
              <a:t>‹#›</a:t>
            </a:fld>
            <a:endParaRPr lang="en-CN"/>
          </a:p>
        </p:txBody>
      </p:sp>
    </p:spTree>
    <p:extLst>
      <p:ext uri="{BB962C8B-B14F-4D97-AF65-F5344CB8AC3E}">
        <p14:creationId xmlns:p14="http://schemas.microsoft.com/office/powerpoint/2010/main" val="2834744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8E523-7802-364D-85A7-D562F335D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A61225EE-AD41-D64B-B304-56C1609B27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31D1CAD-13F4-8A49-BD3D-D6A299D210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3FBF0-F452-0C47-9F31-4D6E8AC3EFEE}" type="datetime1">
              <a:rPr lang="en-US" smtClean="0"/>
              <a:t>2/16/22</a:t>
            </a:fld>
            <a:endParaRPr lang="en-CN"/>
          </a:p>
        </p:txBody>
      </p:sp>
      <p:sp>
        <p:nvSpPr>
          <p:cNvPr id="5" name="Footer Placeholder 4">
            <a:extLst>
              <a:ext uri="{FF2B5EF4-FFF2-40B4-BE49-F238E27FC236}">
                <a16:creationId xmlns:a16="http://schemas.microsoft.com/office/drawing/2014/main" id="{0DE62E47-5FA0-8243-963E-74D5BEDE52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B7F04CD4-7B1B-824A-B1D8-8F04F2094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B32EF-5685-C143-9CE0-3404BB7CA47A}" type="slidenum">
              <a:rPr lang="en-CN" smtClean="0"/>
              <a:t>‹#›</a:t>
            </a:fld>
            <a:endParaRPr lang="en-CN"/>
          </a:p>
        </p:txBody>
      </p:sp>
    </p:spTree>
    <p:extLst>
      <p:ext uri="{BB962C8B-B14F-4D97-AF65-F5344CB8AC3E}">
        <p14:creationId xmlns:p14="http://schemas.microsoft.com/office/powerpoint/2010/main" val="2309295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lens.org/lens/patent/198-081-717-091-930/frontpage" TargetMode="External"/><Relationship Id="rId13" Type="http://schemas.openxmlformats.org/officeDocument/2006/relationships/hyperlink" Target="https://www.lens.org/lens/patent/049-273-679-635-952/frontpage" TargetMode="External"/><Relationship Id="rId3" Type="http://schemas.openxmlformats.org/officeDocument/2006/relationships/hyperlink" Target="https://www.lens.org/lens/patent/032-155-156-282-17X/frontpage" TargetMode="External"/><Relationship Id="rId7" Type="http://schemas.openxmlformats.org/officeDocument/2006/relationships/hyperlink" Target="https://www.lens.org/lens/patent/121-148-332-443-931/frontpage" TargetMode="External"/><Relationship Id="rId12" Type="http://schemas.openxmlformats.org/officeDocument/2006/relationships/hyperlink" Target="https://www.lens.org/lens/patent/028-109-528-613-485/frontpage" TargetMode="External"/><Relationship Id="rId17" Type="http://schemas.openxmlformats.org/officeDocument/2006/relationships/hyperlink" Target="https://www.lens.org/lens/patent/084-096-281-718-824/frontpage" TargetMode="External"/><Relationship Id="rId2" Type="http://schemas.openxmlformats.org/officeDocument/2006/relationships/hyperlink" Target="https://www.lens.org/lens/patent/131-227-459-029-808/frontpage" TargetMode="External"/><Relationship Id="rId16" Type="http://schemas.openxmlformats.org/officeDocument/2006/relationships/hyperlink" Target="https://www.lens.org/lens/patent/002-034-064-032-246/frontpage" TargetMode="External"/><Relationship Id="rId1" Type="http://schemas.openxmlformats.org/officeDocument/2006/relationships/slideLayout" Target="../slideLayouts/slideLayout2.xml"/><Relationship Id="rId6" Type="http://schemas.openxmlformats.org/officeDocument/2006/relationships/hyperlink" Target="https://www.lens.org/lens/patent/077-813-125-980-076/frontpage" TargetMode="External"/><Relationship Id="rId11" Type="http://schemas.openxmlformats.org/officeDocument/2006/relationships/hyperlink" Target="https://www.lens.org/lens/patent/078-577-554-704-584/frontpage" TargetMode="External"/><Relationship Id="rId5" Type="http://schemas.openxmlformats.org/officeDocument/2006/relationships/hyperlink" Target="https://www.lens.org/lens/patent/167-003-759-134-785/frontpage" TargetMode="External"/><Relationship Id="rId15" Type="http://schemas.openxmlformats.org/officeDocument/2006/relationships/hyperlink" Target="https://www.lens.org/lens/patent/028-616-457-015-854/frontpage" TargetMode="External"/><Relationship Id="rId10" Type="http://schemas.openxmlformats.org/officeDocument/2006/relationships/hyperlink" Target="https://www.lens.org/lens/patent/047-894-713-424-083/frontpage" TargetMode="External"/><Relationship Id="rId4" Type="http://schemas.openxmlformats.org/officeDocument/2006/relationships/hyperlink" Target="https://www.lens.org/lens/patent/110-268-313-038-778/frontpage" TargetMode="External"/><Relationship Id="rId9" Type="http://schemas.openxmlformats.org/officeDocument/2006/relationships/hyperlink" Target="https://www.lens.org/lens/patent/010-204-290-660-805/frontpage" TargetMode="External"/><Relationship Id="rId14" Type="http://schemas.openxmlformats.org/officeDocument/2006/relationships/hyperlink" Target="https://www.lens.org/lens/patent/072-785-021-476-054/frontp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lens.org/lens/patent/057-918-319-008-31X/frontpage" TargetMode="External"/><Relationship Id="rId13" Type="http://schemas.openxmlformats.org/officeDocument/2006/relationships/hyperlink" Target="https://www.lens.org/lens/patent/025-771-361-595-066/frontpage" TargetMode="External"/><Relationship Id="rId3" Type="http://schemas.openxmlformats.org/officeDocument/2006/relationships/hyperlink" Target="https://www.lens.org/lens/patent/019-754-289-433-115/frontpage?l=en" TargetMode="External"/><Relationship Id="rId7" Type="http://schemas.openxmlformats.org/officeDocument/2006/relationships/hyperlink" Target="https://www.lens.org/lens/patent/053-386-923-259-916/frontpage" TargetMode="External"/><Relationship Id="rId12" Type="http://schemas.openxmlformats.org/officeDocument/2006/relationships/hyperlink" Target="https://www.lens.org/lens/patent/075-523-077-949-526/frontpage" TargetMode="External"/><Relationship Id="rId2" Type="http://schemas.openxmlformats.org/officeDocument/2006/relationships/hyperlink" Target="https://www.lens.org/lens/patent/168-460-133-743-167/frontpage?l=en" TargetMode="External"/><Relationship Id="rId16" Type="http://schemas.openxmlformats.org/officeDocument/2006/relationships/hyperlink" Target="https://www.lens.org/lens/patent/065-212-591-410-506/frontpage?l=en" TargetMode="External"/><Relationship Id="rId1" Type="http://schemas.openxmlformats.org/officeDocument/2006/relationships/slideLayout" Target="../slideLayouts/slideLayout2.xml"/><Relationship Id="rId6" Type="http://schemas.openxmlformats.org/officeDocument/2006/relationships/hyperlink" Target="https://www.lens.org/lens/patent/040-359-299-684-218/frontpage" TargetMode="External"/><Relationship Id="rId11" Type="http://schemas.openxmlformats.org/officeDocument/2006/relationships/hyperlink" Target="https://www.lens.org/lens/patent/118-655-276-777-109/frontpage" TargetMode="External"/><Relationship Id="rId5" Type="http://schemas.openxmlformats.org/officeDocument/2006/relationships/hyperlink" Target="https://www.lens.org/lens/patent/197-563-589-021-844/frontpage" TargetMode="External"/><Relationship Id="rId15" Type="http://schemas.openxmlformats.org/officeDocument/2006/relationships/hyperlink" Target="https://www.lens.org/lens/patent/037-491-909-784-268/frontpage?l=en" TargetMode="External"/><Relationship Id="rId10" Type="http://schemas.openxmlformats.org/officeDocument/2006/relationships/hyperlink" Target="https://www.lens.org/lens/patent/001-916-079-677-715/frontpage" TargetMode="External"/><Relationship Id="rId4" Type="http://schemas.openxmlformats.org/officeDocument/2006/relationships/hyperlink" Target="https://www.lens.org/lens/patent/103-539-183-548-320/frontpage" TargetMode="External"/><Relationship Id="rId9" Type="http://schemas.openxmlformats.org/officeDocument/2006/relationships/hyperlink" Target="https://www.lens.org/lens/patent/032-514-296-974-313/frontpage?l=en" TargetMode="External"/><Relationship Id="rId14" Type="http://schemas.openxmlformats.org/officeDocument/2006/relationships/hyperlink" Target="https://www.lens.org/lens/patent/183-937-420-718-502/frontpag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lens.org/"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5E84"/>
            </a:gs>
            <a:gs pos="35000">
              <a:srgbClr val="005E84">
                <a:alpha val="66000"/>
              </a:srgbClr>
            </a:gs>
            <a:gs pos="66000">
              <a:srgbClr val="67BD4A">
                <a:alpha val="65000"/>
              </a:srgbClr>
            </a:gs>
            <a:gs pos="98000">
              <a:srgbClr val="67BD4A"/>
            </a:gs>
          </a:gsLst>
          <a:lin ang="1800000" scaled="0"/>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8B5205-F250-5546-B6DA-D134D4A37DE0}"/>
              </a:ext>
            </a:extLst>
          </p:cNvPr>
          <p:cNvSpPr txBox="1"/>
          <p:nvPr/>
        </p:nvSpPr>
        <p:spPr>
          <a:xfrm>
            <a:off x="4560846" y="2121625"/>
            <a:ext cx="6621037" cy="1569660"/>
          </a:xfrm>
          <a:prstGeom prst="rect">
            <a:avLst/>
          </a:prstGeom>
          <a:noFill/>
        </p:spPr>
        <p:txBody>
          <a:bodyPr wrap="square">
            <a:spAutoFit/>
          </a:bodyPr>
          <a:lstStyle/>
          <a:p>
            <a:pPr algn="l" rtl="0">
              <a:spcBef>
                <a:spcPts val="0"/>
              </a:spcBef>
              <a:spcAft>
                <a:spcPts val="0"/>
              </a:spcAft>
            </a:pPr>
            <a:r>
              <a:rPr lang="en-US" sz="3200" b="1" i="0" u="none" strike="noStrike" dirty="0">
                <a:solidFill>
                  <a:schemeClr val="bg1"/>
                </a:solidFill>
                <a:effectLst/>
                <a:latin typeface="Arial" panose="020B0604020202020204" pitchFamily="34" charset="0"/>
              </a:rPr>
              <a:t>Patent Analysis and Solution for Hydrogen Cell Vehicles with Fire Proofing Technology</a:t>
            </a:r>
            <a:endParaRPr lang="en-US" sz="3200" b="1" i="0" u="none" strike="noStrike" dirty="0">
              <a:solidFill>
                <a:schemeClr val="bg1"/>
              </a:solidFill>
              <a:effectLst/>
            </a:endParaRPr>
          </a:p>
        </p:txBody>
      </p:sp>
      <p:sp>
        <p:nvSpPr>
          <p:cNvPr id="9" name="TextBox 8">
            <a:extLst>
              <a:ext uri="{FF2B5EF4-FFF2-40B4-BE49-F238E27FC236}">
                <a16:creationId xmlns:a16="http://schemas.microsoft.com/office/drawing/2014/main" id="{856AA66E-4222-FE49-9F1C-C65F66420C06}"/>
              </a:ext>
            </a:extLst>
          </p:cNvPr>
          <p:cNvSpPr txBox="1"/>
          <p:nvPr/>
        </p:nvSpPr>
        <p:spPr>
          <a:xfrm>
            <a:off x="5533792" y="3999712"/>
            <a:ext cx="6094140" cy="369332"/>
          </a:xfrm>
          <a:prstGeom prst="rect">
            <a:avLst/>
          </a:prstGeom>
          <a:noFill/>
        </p:spPr>
        <p:txBody>
          <a:bodyPr wrap="square">
            <a:spAutoFit/>
          </a:bodyPr>
          <a:lstStyle/>
          <a:p>
            <a:pPr algn="ctr" rtl="0">
              <a:spcBef>
                <a:spcPts val="0"/>
              </a:spcBef>
              <a:spcAft>
                <a:spcPts val="0"/>
              </a:spcAft>
            </a:pPr>
            <a:r>
              <a:rPr lang="en-US" sz="1800" b="0" i="0" u="none" strike="noStrike" dirty="0" err="1">
                <a:solidFill>
                  <a:srgbClr val="595959"/>
                </a:solidFill>
                <a:effectLst/>
                <a:latin typeface="Arial" panose="020B0604020202020204" pitchFamily="34" charset="0"/>
              </a:rPr>
              <a:t>Dequn</a:t>
            </a:r>
            <a:r>
              <a:rPr lang="en-US" sz="1800" b="0" i="0" u="none" strike="noStrike" dirty="0">
                <a:solidFill>
                  <a:srgbClr val="595959"/>
                </a:solidFill>
                <a:effectLst/>
                <a:latin typeface="Arial" panose="020B0604020202020204" pitchFamily="34" charset="0"/>
              </a:rPr>
              <a:t> Teng, Miaomiao Zou, Chen Ye, Can Cui</a:t>
            </a:r>
            <a:endParaRPr lang="en-US" b="0" i="0" u="none" strike="noStrike" dirty="0">
              <a:solidFill>
                <a:srgbClr val="000000"/>
              </a:solidFill>
              <a:effectLst/>
            </a:endParaRPr>
          </a:p>
        </p:txBody>
      </p:sp>
      <p:sp>
        <p:nvSpPr>
          <p:cNvPr id="11" name="Rectangle 10">
            <a:extLst>
              <a:ext uri="{FF2B5EF4-FFF2-40B4-BE49-F238E27FC236}">
                <a16:creationId xmlns:a16="http://schemas.microsoft.com/office/drawing/2014/main" id="{A1F6894D-3F94-1A4C-9FA0-3BDBDF25286C}"/>
              </a:ext>
            </a:extLst>
          </p:cNvPr>
          <p:cNvSpPr/>
          <p:nvPr/>
        </p:nvSpPr>
        <p:spPr>
          <a:xfrm>
            <a:off x="0" y="6166624"/>
            <a:ext cx="12192000" cy="73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 name="Picture 9">
            <a:extLst>
              <a:ext uri="{FF2B5EF4-FFF2-40B4-BE49-F238E27FC236}">
                <a16:creationId xmlns:a16="http://schemas.microsoft.com/office/drawing/2014/main" id="{876B95D6-0698-3E43-B647-8D7DBABDD614}"/>
              </a:ext>
            </a:extLst>
          </p:cNvPr>
          <p:cNvPicPr>
            <a:picLocks noChangeAspect="1"/>
          </p:cNvPicPr>
          <p:nvPr/>
        </p:nvPicPr>
        <p:blipFill>
          <a:blip r:embed="rId2"/>
          <a:stretch>
            <a:fillRect/>
          </a:stretch>
        </p:blipFill>
        <p:spPr>
          <a:xfrm>
            <a:off x="394011" y="6242399"/>
            <a:ext cx="1828800" cy="584200"/>
          </a:xfrm>
          <a:prstGeom prst="rect">
            <a:avLst/>
          </a:prstGeom>
        </p:spPr>
      </p:pic>
      <p:pic>
        <p:nvPicPr>
          <p:cNvPr id="4100" name="Picture 4">
            <a:extLst>
              <a:ext uri="{FF2B5EF4-FFF2-40B4-BE49-F238E27FC236}">
                <a16:creationId xmlns:a16="http://schemas.microsoft.com/office/drawing/2014/main" id="{22A7AC7D-3D0C-F349-85D0-599D124BA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5882" y="6242399"/>
            <a:ext cx="2479907" cy="5356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D01B99-4880-0449-B8DD-E4B1CF352115}"/>
              </a:ext>
            </a:extLst>
          </p:cNvPr>
          <p:cNvSpPr txBox="1"/>
          <p:nvPr/>
        </p:nvSpPr>
        <p:spPr>
          <a:xfrm>
            <a:off x="405158" y="-138306"/>
            <a:ext cx="3631581" cy="3154710"/>
          </a:xfrm>
          <a:prstGeom prst="rect">
            <a:avLst/>
          </a:prstGeom>
          <a:noFill/>
        </p:spPr>
        <p:txBody>
          <a:bodyPr wrap="square" rtlCol="0">
            <a:spAutoFit/>
          </a:bodyPr>
          <a:lstStyle/>
          <a:p>
            <a:r>
              <a:rPr lang="en-US" altLang="zh-CN" sz="19900" dirty="0">
                <a:solidFill>
                  <a:schemeClr val="bg1">
                    <a:lumMod val="75000"/>
                    <a:alpha val="41808"/>
                  </a:schemeClr>
                </a:solidFill>
              </a:rPr>
              <a:t>H</a:t>
            </a:r>
            <a:r>
              <a:rPr lang="zh-CN" altLang="en-US" sz="19900" dirty="0">
                <a:solidFill>
                  <a:schemeClr val="bg1">
                    <a:lumMod val="75000"/>
                    <a:alpha val="41808"/>
                  </a:schemeClr>
                </a:solidFill>
              </a:rPr>
              <a:t> </a:t>
            </a:r>
            <a:r>
              <a:rPr lang="en-US" altLang="zh-CN" sz="19900" baseline="-25000" dirty="0">
                <a:solidFill>
                  <a:schemeClr val="bg1">
                    <a:lumMod val="75000"/>
                    <a:alpha val="41808"/>
                  </a:schemeClr>
                </a:solidFill>
              </a:rPr>
              <a:t>2</a:t>
            </a:r>
            <a:endParaRPr lang="en-CN" sz="19900" baseline="-25000" dirty="0">
              <a:solidFill>
                <a:schemeClr val="bg1">
                  <a:lumMod val="75000"/>
                  <a:alpha val="41808"/>
                </a:schemeClr>
              </a:solidFill>
            </a:endParaRPr>
          </a:p>
        </p:txBody>
      </p:sp>
      <p:sp>
        <p:nvSpPr>
          <p:cNvPr id="15" name="TextBox 14">
            <a:extLst>
              <a:ext uri="{FF2B5EF4-FFF2-40B4-BE49-F238E27FC236}">
                <a16:creationId xmlns:a16="http://schemas.microsoft.com/office/drawing/2014/main" id="{FF97BC78-EB64-F94A-B3B1-A5C1778F3B65}"/>
              </a:ext>
            </a:extLst>
          </p:cNvPr>
          <p:cNvSpPr txBox="1"/>
          <p:nvPr/>
        </p:nvSpPr>
        <p:spPr>
          <a:xfrm>
            <a:off x="5881649" y="5678531"/>
            <a:ext cx="6094140" cy="369332"/>
          </a:xfrm>
          <a:prstGeom prst="rect">
            <a:avLst/>
          </a:prstGeom>
          <a:noFill/>
        </p:spPr>
        <p:txBody>
          <a:bodyPr wrap="square">
            <a:spAutoFit/>
          </a:bodyPr>
          <a:lstStyle/>
          <a:p>
            <a:pPr algn="r" rtl="0">
              <a:spcBef>
                <a:spcPts val="0"/>
              </a:spcBef>
              <a:spcAft>
                <a:spcPts val="0"/>
              </a:spcAft>
            </a:pPr>
            <a:r>
              <a:rPr lang="en-US" altLang="zh-CN" b="0" i="0" u="none" strike="noStrike" dirty="0">
                <a:solidFill>
                  <a:schemeClr val="tx1">
                    <a:lumMod val="65000"/>
                    <a:lumOff val="35000"/>
                  </a:schemeClr>
                </a:solidFill>
                <a:effectLst/>
              </a:rPr>
              <a:t>10th</a:t>
            </a:r>
            <a:r>
              <a:rPr lang="zh-CN" altLang="en-US" b="0" i="0" u="none" strike="noStrike" dirty="0">
                <a:solidFill>
                  <a:schemeClr val="tx1">
                    <a:lumMod val="65000"/>
                    <a:lumOff val="35000"/>
                  </a:schemeClr>
                </a:solidFill>
                <a:effectLst/>
              </a:rPr>
              <a:t> </a:t>
            </a:r>
            <a:r>
              <a:rPr lang="en-US" altLang="zh-CN" b="0" i="0" u="none" strike="noStrike" dirty="0">
                <a:solidFill>
                  <a:schemeClr val="tx1">
                    <a:lumMod val="65000"/>
                    <a:lumOff val="35000"/>
                  </a:schemeClr>
                </a:solidFill>
                <a:effectLst/>
              </a:rPr>
              <a:t>Feb</a:t>
            </a:r>
            <a:r>
              <a:rPr lang="zh-CN" altLang="en-US" b="0" i="0" u="none" strike="noStrike" dirty="0">
                <a:solidFill>
                  <a:schemeClr val="tx1">
                    <a:lumMod val="65000"/>
                    <a:lumOff val="35000"/>
                  </a:schemeClr>
                </a:solidFill>
                <a:effectLst/>
              </a:rPr>
              <a:t> </a:t>
            </a:r>
            <a:r>
              <a:rPr lang="en-US" altLang="zh-CN" b="0" i="0" u="none" strike="noStrike" dirty="0">
                <a:solidFill>
                  <a:schemeClr val="tx1">
                    <a:lumMod val="65000"/>
                    <a:lumOff val="35000"/>
                  </a:schemeClr>
                </a:solidFill>
                <a:effectLst/>
              </a:rPr>
              <a:t>2022</a:t>
            </a:r>
            <a:endParaRPr lang="en-US" b="0" i="0" u="none" strike="noStrike" dirty="0">
              <a:solidFill>
                <a:schemeClr val="tx1">
                  <a:lumMod val="65000"/>
                  <a:lumOff val="35000"/>
                </a:schemeClr>
              </a:solidFill>
              <a:effectLst/>
            </a:endParaRPr>
          </a:p>
        </p:txBody>
      </p:sp>
      <p:sp>
        <p:nvSpPr>
          <p:cNvPr id="2" name="Slide Number Placeholder 1">
            <a:extLst>
              <a:ext uri="{FF2B5EF4-FFF2-40B4-BE49-F238E27FC236}">
                <a16:creationId xmlns:a16="http://schemas.microsoft.com/office/drawing/2014/main" id="{1EEA8551-3B56-FD4D-BA61-F2CAE99D074D}"/>
              </a:ext>
            </a:extLst>
          </p:cNvPr>
          <p:cNvSpPr>
            <a:spLocks noGrp="1"/>
          </p:cNvSpPr>
          <p:nvPr>
            <p:ph type="sldNum" sz="quarter" idx="12"/>
          </p:nvPr>
        </p:nvSpPr>
        <p:spPr/>
        <p:txBody>
          <a:bodyPr/>
          <a:lstStyle/>
          <a:p>
            <a:fld id="{73AB32EF-5685-C143-9CE0-3404BB7CA47A}" type="slidenum">
              <a:rPr lang="en-CN" smtClean="0"/>
              <a:t>1</a:t>
            </a:fld>
            <a:endParaRPr lang="en-CN"/>
          </a:p>
        </p:txBody>
      </p:sp>
    </p:spTree>
    <p:extLst>
      <p:ext uri="{BB962C8B-B14F-4D97-AF65-F5344CB8AC3E}">
        <p14:creationId xmlns:p14="http://schemas.microsoft.com/office/powerpoint/2010/main" val="1837569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1B3D6C-FD31-D741-8607-37D9EC700467}"/>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37461A62-9856-D646-8E79-5191F2A4B75D}"/>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CB23FA46-3A11-4247-B995-C9261F0333EF}"/>
              </a:ext>
            </a:extLst>
          </p:cNvPr>
          <p:cNvSpPr txBox="1"/>
          <p:nvPr/>
        </p:nvSpPr>
        <p:spPr>
          <a:xfrm>
            <a:off x="1586088" y="308436"/>
            <a:ext cx="9917290" cy="707886"/>
          </a:xfrm>
          <a:prstGeom prst="rect">
            <a:avLst/>
          </a:prstGeom>
          <a:noFill/>
        </p:spPr>
        <p:txBody>
          <a:bodyPr wrap="square" rtlCol="0">
            <a:spAutoFit/>
          </a:bodyPr>
          <a:lstStyle>
            <a:defPPr>
              <a:defRPr lang="en-CN"/>
            </a:defPPr>
            <a:lvl1pPr>
              <a:defRPr sz="4000" b="1"/>
            </a:lvl1pPr>
          </a:lstStyle>
          <a:p>
            <a:r>
              <a:rPr lang="en-US" altLang="zh-CN" dirty="0"/>
              <a:t>Technology</a:t>
            </a:r>
            <a:r>
              <a:rPr lang="zh-CN" altLang="en-US" dirty="0"/>
              <a:t> </a:t>
            </a:r>
            <a:r>
              <a:rPr lang="en-US" altLang="zh-CN" dirty="0"/>
              <a:t>development</a:t>
            </a:r>
            <a:r>
              <a:rPr lang="zh-CN" altLang="en-US" dirty="0"/>
              <a:t> </a:t>
            </a:r>
            <a:r>
              <a:rPr lang="en-US" altLang="zh-CN" dirty="0"/>
              <a:t>and</a:t>
            </a:r>
            <a:r>
              <a:rPr lang="zh-CN" altLang="en-US" dirty="0"/>
              <a:t> </a:t>
            </a:r>
            <a:r>
              <a:rPr lang="en-US" altLang="zh-CN" dirty="0"/>
              <a:t>patent</a:t>
            </a:r>
            <a:r>
              <a:rPr lang="zh-CN" altLang="en-US" dirty="0"/>
              <a:t> </a:t>
            </a:r>
            <a:r>
              <a:rPr lang="en-US" altLang="zh-CN" dirty="0"/>
              <a:t>analysis</a:t>
            </a:r>
            <a:endParaRPr lang="en-CN" dirty="0"/>
          </a:p>
        </p:txBody>
      </p:sp>
      <p:pic>
        <p:nvPicPr>
          <p:cNvPr id="6" name="Picture 5">
            <a:extLst>
              <a:ext uri="{FF2B5EF4-FFF2-40B4-BE49-F238E27FC236}">
                <a16:creationId xmlns:a16="http://schemas.microsoft.com/office/drawing/2014/main" id="{7CE8E82E-166B-494C-A330-00691FA646DD}"/>
              </a:ext>
            </a:extLst>
          </p:cNvPr>
          <p:cNvPicPr>
            <a:picLocks noChangeAspect="1"/>
          </p:cNvPicPr>
          <p:nvPr/>
        </p:nvPicPr>
        <p:blipFill rotWithShape="1">
          <a:blip r:embed="rId2"/>
          <a:srcRect l="2649" t="11293" r="372" b="14881"/>
          <a:stretch/>
        </p:blipFill>
        <p:spPr>
          <a:xfrm>
            <a:off x="915973" y="1373766"/>
            <a:ext cx="10848623" cy="707886"/>
          </a:xfrm>
          <a:prstGeom prst="rect">
            <a:avLst/>
          </a:prstGeom>
        </p:spPr>
      </p:pic>
      <p:pic>
        <p:nvPicPr>
          <p:cNvPr id="9" name="Picture 8">
            <a:extLst>
              <a:ext uri="{FF2B5EF4-FFF2-40B4-BE49-F238E27FC236}">
                <a16:creationId xmlns:a16="http://schemas.microsoft.com/office/drawing/2014/main" id="{87F79BF0-17B4-224A-919B-A11EBBF86ED5}"/>
              </a:ext>
            </a:extLst>
          </p:cNvPr>
          <p:cNvPicPr>
            <a:picLocks noChangeAspect="1"/>
          </p:cNvPicPr>
          <p:nvPr/>
        </p:nvPicPr>
        <p:blipFill>
          <a:blip r:embed="rId3"/>
          <a:stretch>
            <a:fillRect/>
          </a:stretch>
        </p:blipFill>
        <p:spPr>
          <a:xfrm>
            <a:off x="6854303" y="2700580"/>
            <a:ext cx="4791740" cy="2263257"/>
          </a:xfrm>
          <a:prstGeom prst="rect">
            <a:avLst/>
          </a:prstGeom>
        </p:spPr>
      </p:pic>
      <p:sp>
        <p:nvSpPr>
          <p:cNvPr id="12" name="TextBox 11">
            <a:extLst>
              <a:ext uri="{FF2B5EF4-FFF2-40B4-BE49-F238E27FC236}">
                <a16:creationId xmlns:a16="http://schemas.microsoft.com/office/drawing/2014/main" id="{E74D7033-A09B-FD4C-A330-8E7C9B0883FC}"/>
              </a:ext>
            </a:extLst>
          </p:cNvPr>
          <p:cNvSpPr txBox="1"/>
          <p:nvPr/>
        </p:nvSpPr>
        <p:spPr>
          <a:xfrm>
            <a:off x="1845620" y="6055535"/>
            <a:ext cx="3016562" cy="369332"/>
          </a:xfrm>
          <a:prstGeom prst="rect">
            <a:avLst/>
          </a:prstGeom>
          <a:noFill/>
        </p:spPr>
        <p:txBody>
          <a:bodyPr wrap="square" rtlCol="0">
            <a:spAutoFit/>
          </a:bodyPr>
          <a:lstStyle/>
          <a:p>
            <a:r>
              <a:rPr lang="en-CN" b="1" dirty="0">
                <a:solidFill>
                  <a:srgbClr val="67BD4A"/>
                </a:solidFill>
              </a:rPr>
              <a:t>Patent</a:t>
            </a:r>
            <a:r>
              <a:rPr lang="zh-CN" altLang="en-US" b="1" dirty="0">
                <a:solidFill>
                  <a:srgbClr val="67BD4A"/>
                </a:solidFill>
              </a:rPr>
              <a:t> </a:t>
            </a:r>
            <a:r>
              <a:rPr lang="en-US" altLang="zh-CN" b="1" dirty="0">
                <a:solidFill>
                  <a:srgbClr val="67BD4A"/>
                </a:solidFill>
              </a:rPr>
              <a:t>documents</a:t>
            </a:r>
            <a:r>
              <a:rPr lang="zh-CN" altLang="en-US" b="1" dirty="0">
                <a:solidFill>
                  <a:srgbClr val="67BD4A"/>
                </a:solidFill>
              </a:rPr>
              <a:t> </a:t>
            </a:r>
            <a:r>
              <a:rPr lang="en-US" altLang="zh-CN" b="1" dirty="0">
                <a:solidFill>
                  <a:srgbClr val="67BD4A"/>
                </a:solidFill>
              </a:rPr>
              <a:t>over</a:t>
            </a:r>
            <a:r>
              <a:rPr lang="zh-CN" altLang="en-US" b="1" dirty="0">
                <a:solidFill>
                  <a:srgbClr val="67BD4A"/>
                </a:solidFill>
              </a:rPr>
              <a:t> </a:t>
            </a:r>
            <a:r>
              <a:rPr lang="en-US" altLang="zh-CN" b="1" dirty="0">
                <a:solidFill>
                  <a:srgbClr val="67BD4A"/>
                </a:solidFill>
              </a:rPr>
              <a:t>time</a:t>
            </a:r>
            <a:endParaRPr lang="en-CN" b="1" dirty="0">
              <a:solidFill>
                <a:srgbClr val="67BD4A"/>
              </a:solidFill>
            </a:endParaRPr>
          </a:p>
        </p:txBody>
      </p:sp>
      <p:grpSp>
        <p:nvGrpSpPr>
          <p:cNvPr id="14" name="Group 13">
            <a:extLst>
              <a:ext uri="{FF2B5EF4-FFF2-40B4-BE49-F238E27FC236}">
                <a16:creationId xmlns:a16="http://schemas.microsoft.com/office/drawing/2014/main" id="{9D10DB64-FDF2-0640-AEB9-7232E95CA903}"/>
              </a:ext>
            </a:extLst>
          </p:cNvPr>
          <p:cNvGrpSpPr/>
          <p:nvPr/>
        </p:nvGrpSpPr>
        <p:grpSpPr>
          <a:xfrm>
            <a:off x="854543" y="2445257"/>
            <a:ext cx="5485742" cy="3246673"/>
            <a:chOff x="367990" y="2475410"/>
            <a:chExt cx="5971822" cy="3534353"/>
          </a:xfrm>
        </p:grpSpPr>
        <p:pic>
          <p:nvPicPr>
            <p:cNvPr id="13" name="Picture 12">
              <a:extLst>
                <a:ext uri="{FF2B5EF4-FFF2-40B4-BE49-F238E27FC236}">
                  <a16:creationId xmlns:a16="http://schemas.microsoft.com/office/drawing/2014/main" id="{D69EB3FA-367A-7B45-AED1-C6D0F8D52B7A}"/>
                </a:ext>
              </a:extLst>
            </p:cNvPr>
            <p:cNvPicPr>
              <a:picLocks noChangeAspect="1"/>
            </p:cNvPicPr>
            <p:nvPr/>
          </p:nvPicPr>
          <p:blipFill rotWithShape="1">
            <a:blip r:embed="rId4"/>
            <a:srcRect b="22169"/>
            <a:stretch/>
          </p:blipFill>
          <p:spPr>
            <a:xfrm>
              <a:off x="367990" y="2475410"/>
              <a:ext cx="5971822" cy="3534353"/>
            </a:xfrm>
            <a:prstGeom prst="rect">
              <a:avLst/>
            </a:prstGeom>
          </p:spPr>
        </p:pic>
        <p:pic>
          <p:nvPicPr>
            <p:cNvPr id="2" name="Picture 1">
              <a:extLst>
                <a:ext uri="{FF2B5EF4-FFF2-40B4-BE49-F238E27FC236}">
                  <a16:creationId xmlns:a16="http://schemas.microsoft.com/office/drawing/2014/main" id="{D537948E-F8EC-1040-9E07-EBA0427C3E6E}"/>
                </a:ext>
              </a:extLst>
            </p:cNvPr>
            <p:cNvPicPr>
              <a:picLocks noChangeAspect="1"/>
            </p:cNvPicPr>
            <p:nvPr/>
          </p:nvPicPr>
          <p:blipFill rotWithShape="1">
            <a:blip r:embed="rId4"/>
            <a:srcRect l="7601" t="85172" r="26425" b="4262"/>
            <a:stretch/>
          </p:blipFill>
          <p:spPr>
            <a:xfrm>
              <a:off x="927440" y="2753357"/>
              <a:ext cx="3547471" cy="432000"/>
            </a:xfrm>
            <a:prstGeom prst="rect">
              <a:avLst/>
            </a:prstGeom>
          </p:spPr>
        </p:pic>
      </p:grpSp>
      <p:sp>
        <p:nvSpPr>
          <p:cNvPr id="15" name="TextBox 14">
            <a:extLst>
              <a:ext uri="{FF2B5EF4-FFF2-40B4-BE49-F238E27FC236}">
                <a16:creationId xmlns:a16="http://schemas.microsoft.com/office/drawing/2014/main" id="{DA7044D3-BB4A-654F-9139-3D5A307B7620}"/>
              </a:ext>
            </a:extLst>
          </p:cNvPr>
          <p:cNvSpPr txBox="1"/>
          <p:nvPr/>
        </p:nvSpPr>
        <p:spPr>
          <a:xfrm>
            <a:off x="7426961" y="6055535"/>
            <a:ext cx="3646424" cy="369332"/>
          </a:xfrm>
          <a:prstGeom prst="rect">
            <a:avLst/>
          </a:prstGeom>
          <a:noFill/>
        </p:spPr>
        <p:txBody>
          <a:bodyPr wrap="square" rtlCol="0">
            <a:spAutoFit/>
          </a:bodyPr>
          <a:lstStyle/>
          <a:p>
            <a:r>
              <a:rPr lang="en-CN" b="1" dirty="0">
                <a:solidFill>
                  <a:srgbClr val="67BD4A"/>
                </a:solidFill>
              </a:rPr>
              <a:t>Patent</a:t>
            </a:r>
            <a:r>
              <a:rPr lang="zh-CN" altLang="en-US" b="1" dirty="0">
                <a:solidFill>
                  <a:srgbClr val="67BD4A"/>
                </a:solidFill>
              </a:rPr>
              <a:t> </a:t>
            </a:r>
            <a:r>
              <a:rPr lang="en-US" altLang="zh-CN" b="1" dirty="0">
                <a:solidFill>
                  <a:srgbClr val="67BD4A"/>
                </a:solidFill>
              </a:rPr>
              <a:t>documents</a:t>
            </a:r>
            <a:r>
              <a:rPr lang="zh-CN" altLang="en-US" b="1" dirty="0">
                <a:solidFill>
                  <a:srgbClr val="67BD4A"/>
                </a:solidFill>
              </a:rPr>
              <a:t> </a:t>
            </a:r>
            <a:r>
              <a:rPr lang="en-US" altLang="zh-CN" b="1" dirty="0">
                <a:solidFill>
                  <a:srgbClr val="67BD4A"/>
                </a:solidFill>
              </a:rPr>
              <a:t>by</a:t>
            </a:r>
            <a:r>
              <a:rPr lang="zh-CN" altLang="en-US" b="1" dirty="0">
                <a:solidFill>
                  <a:srgbClr val="67BD4A"/>
                </a:solidFill>
              </a:rPr>
              <a:t> </a:t>
            </a:r>
            <a:r>
              <a:rPr lang="en-US" altLang="zh-CN" b="1" dirty="0">
                <a:solidFill>
                  <a:srgbClr val="67BD4A"/>
                </a:solidFill>
              </a:rPr>
              <a:t>Legal</a:t>
            </a:r>
            <a:r>
              <a:rPr lang="zh-CN" altLang="en-US" b="1" dirty="0">
                <a:solidFill>
                  <a:srgbClr val="67BD4A"/>
                </a:solidFill>
              </a:rPr>
              <a:t> </a:t>
            </a:r>
            <a:r>
              <a:rPr lang="en-US" altLang="zh-CN" b="1" dirty="0">
                <a:solidFill>
                  <a:srgbClr val="67BD4A"/>
                </a:solidFill>
              </a:rPr>
              <a:t>Status</a:t>
            </a:r>
            <a:endParaRPr lang="en-CN" b="1" dirty="0">
              <a:solidFill>
                <a:srgbClr val="67BD4A"/>
              </a:solidFill>
            </a:endParaRPr>
          </a:p>
        </p:txBody>
      </p:sp>
      <p:sp>
        <p:nvSpPr>
          <p:cNvPr id="3" name="Slide Number Placeholder 2">
            <a:extLst>
              <a:ext uri="{FF2B5EF4-FFF2-40B4-BE49-F238E27FC236}">
                <a16:creationId xmlns:a16="http://schemas.microsoft.com/office/drawing/2014/main" id="{3A24A732-6CCA-4348-BF62-9642A64D8ACA}"/>
              </a:ext>
            </a:extLst>
          </p:cNvPr>
          <p:cNvSpPr>
            <a:spLocks noGrp="1"/>
          </p:cNvSpPr>
          <p:nvPr>
            <p:ph type="sldNum" sz="quarter" idx="12"/>
          </p:nvPr>
        </p:nvSpPr>
        <p:spPr/>
        <p:txBody>
          <a:bodyPr/>
          <a:lstStyle/>
          <a:p>
            <a:fld id="{73AB32EF-5685-C143-9CE0-3404BB7CA47A}" type="slidenum">
              <a:rPr lang="en-CN" smtClean="0"/>
              <a:t>10</a:t>
            </a:fld>
            <a:endParaRPr lang="en-CN"/>
          </a:p>
        </p:txBody>
      </p:sp>
    </p:spTree>
    <p:extLst>
      <p:ext uri="{BB962C8B-B14F-4D97-AF65-F5344CB8AC3E}">
        <p14:creationId xmlns:p14="http://schemas.microsoft.com/office/powerpoint/2010/main" val="3471566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4" y="284138"/>
            <a:ext cx="2857326" cy="707886"/>
          </a:xfrm>
          <a:prstGeom prst="rect">
            <a:avLst/>
          </a:prstGeom>
          <a:noFill/>
        </p:spPr>
        <p:txBody>
          <a:bodyPr wrap="square" rtlCol="0">
            <a:spAutoFit/>
          </a:bodyPr>
          <a:lstStyle/>
          <a:p>
            <a:r>
              <a:rPr lang="en-US" altLang="zh-CN" sz="4000" b="1" dirty="0"/>
              <a:t>Top</a:t>
            </a:r>
            <a:r>
              <a:rPr lang="zh-CN" altLang="en-US" sz="4000" b="1" dirty="0"/>
              <a:t> </a:t>
            </a:r>
            <a:r>
              <a:rPr lang="en-US" altLang="zh-CN" sz="4000" b="1" dirty="0"/>
              <a:t>Owners</a:t>
            </a:r>
            <a:endParaRPr lang="en-CN" sz="4000" b="1" dirty="0"/>
          </a:p>
        </p:txBody>
      </p:sp>
      <p:pic>
        <p:nvPicPr>
          <p:cNvPr id="2" name="Picture 1">
            <a:extLst>
              <a:ext uri="{FF2B5EF4-FFF2-40B4-BE49-F238E27FC236}">
                <a16:creationId xmlns:a16="http://schemas.microsoft.com/office/drawing/2014/main" id="{854E93C5-9E39-CD4F-B979-8431DD6C0E18}"/>
              </a:ext>
            </a:extLst>
          </p:cNvPr>
          <p:cNvPicPr>
            <a:picLocks noChangeAspect="1"/>
          </p:cNvPicPr>
          <p:nvPr/>
        </p:nvPicPr>
        <p:blipFill>
          <a:blip r:embed="rId2"/>
          <a:stretch>
            <a:fillRect/>
          </a:stretch>
        </p:blipFill>
        <p:spPr>
          <a:xfrm>
            <a:off x="2090057" y="1243926"/>
            <a:ext cx="8460216" cy="5329936"/>
          </a:xfrm>
          <a:prstGeom prst="rect">
            <a:avLst/>
          </a:prstGeom>
        </p:spPr>
      </p:pic>
      <p:sp>
        <p:nvSpPr>
          <p:cNvPr id="3" name="Slide Number Placeholder 2">
            <a:extLst>
              <a:ext uri="{FF2B5EF4-FFF2-40B4-BE49-F238E27FC236}">
                <a16:creationId xmlns:a16="http://schemas.microsoft.com/office/drawing/2014/main" id="{FBC08337-0F16-B44E-A0A5-9F5D71A986EE}"/>
              </a:ext>
            </a:extLst>
          </p:cNvPr>
          <p:cNvSpPr>
            <a:spLocks noGrp="1"/>
          </p:cNvSpPr>
          <p:nvPr>
            <p:ph type="sldNum" sz="quarter" idx="12"/>
          </p:nvPr>
        </p:nvSpPr>
        <p:spPr/>
        <p:txBody>
          <a:bodyPr/>
          <a:lstStyle/>
          <a:p>
            <a:fld id="{73AB32EF-5685-C143-9CE0-3404BB7CA47A}" type="slidenum">
              <a:rPr lang="en-CN" smtClean="0"/>
              <a:t>11</a:t>
            </a:fld>
            <a:endParaRPr lang="en-CN"/>
          </a:p>
        </p:txBody>
      </p:sp>
    </p:spTree>
    <p:extLst>
      <p:ext uri="{BB962C8B-B14F-4D97-AF65-F5344CB8AC3E}">
        <p14:creationId xmlns:p14="http://schemas.microsoft.com/office/powerpoint/2010/main" val="38785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73800D-AF03-0242-B5C8-2A0D11333C2F}"/>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20EF7966-011D-C84E-862D-2EDD212B72A8}"/>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CCCDF79A-150F-184F-BFAC-48E2CD539E98}"/>
              </a:ext>
            </a:extLst>
          </p:cNvPr>
          <p:cNvSpPr txBox="1"/>
          <p:nvPr/>
        </p:nvSpPr>
        <p:spPr>
          <a:xfrm>
            <a:off x="1624364" y="284138"/>
            <a:ext cx="7212326" cy="707886"/>
          </a:xfrm>
          <a:prstGeom prst="rect">
            <a:avLst/>
          </a:prstGeom>
          <a:noFill/>
        </p:spPr>
        <p:txBody>
          <a:bodyPr wrap="square" rtlCol="0">
            <a:spAutoFit/>
          </a:bodyPr>
          <a:lstStyle/>
          <a:p>
            <a:r>
              <a:rPr lang="en-US" altLang="zh-CN" sz="4000" b="1" dirty="0"/>
              <a:t>Patent</a:t>
            </a:r>
            <a:r>
              <a:rPr lang="zh-CN" altLang="en-US" sz="4000" b="1" dirty="0"/>
              <a:t> </a:t>
            </a:r>
            <a:r>
              <a:rPr lang="en-US" altLang="zh-CN" sz="4000" b="1" dirty="0"/>
              <a:t>documents</a:t>
            </a:r>
            <a:r>
              <a:rPr lang="zh-CN" altLang="en-US" sz="4000" b="1" dirty="0"/>
              <a:t> </a:t>
            </a:r>
            <a:r>
              <a:rPr lang="en-US" altLang="zh-CN" sz="4000" b="1" dirty="0"/>
              <a:t>by</a:t>
            </a:r>
            <a:r>
              <a:rPr lang="zh-CN" altLang="en-US" sz="4000" b="1" dirty="0"/>
              <a:t> </a:t>
            </a:r>
            <a:r>
              <a:rPr lang="en-US" altLang="zh-CN" sz="4000" b="1" dirty="0"/>
              <a:t>Jurisdiction</a:t>
            </a:r>
            <a:endParaRPr lang="en-CN" sz="4000" b="1" dirty="0"/>
          </a:p>
        </p:txBody>
      </p:sp>
      <p:sp>
        <p:nvSpPr>
          <p:cNvPr id="3" name="Slide Number Placeholder 2">
            <a:extLst>
              <a:ext uri="{FF2B5EF4-FFF2-40B4-BE49-F238E27FC236}">
                <a16:creationId xmlns:a16="http://schemas.microsoft.com/office/drawing/2014/main" id="{6D6F06B5-20A8-EF44-8C57-D12BD89C8F94}"/>
              </a:ext>
            </a:extLst>
          </p:cNvPr>
          <p:cNvSpPr>
            <a:spLocks noGrp="1"/>
          </p:cNvSpPr>
          <p:nvPr>
            <p:ph type="sldNum" sz="quarter" idx="12"/>
          </p:nvPr>
        </p:nvSpPr>
        <p:spPr/>
        <p:txBody>
          <a:bodyPr/>
          <a:lstStyle/>
          <a:p>
            <a:fld id="{73AB32EF-5685-C143-9CE0-3404BB7CA47A}" type="slidenum">
              <a:rPr lang="en-CN" smtClean="0"/>
              <a:t>12</a:t>
            </a:fld>
            <a:endParaRPr lang="en-CN"/>
          </a:p>
        </p:txBody>
      </p:sp>
      <p:graphicFrame>
        <p:nvGraphicFramePr>
          <p:cNvPr id="10" name="Chart 9">
            <a:extLst>
              <a:ext uri="{FF2B5EF4-FFF2-40B4-BE49-F238E27FC236}">
                <a16:creationId xmlns:a16="http://schemas.microsoft.com/office/drawing/2014/main" id="{BCE64BC4-63B9-BF49-9E0C-49A122E08811}"/>
              </a:ext>
            </a:extLst>
          </p:cNvPr>
          <p:cNvGraphicFramePr>
            <a:graphicFrameLocks/>
          </p:cNvGraphicFramePr>
          <p:nvPr>
            <p:extLst>
              <p:ext uri="{D42A27DB-BD31-4B8C-83A1-F6EECF244321}">
                <p14:modId xmlns:p14="http://schemas.microsoft.com/office/powerpoint/2010/main" val="1523351872"/>
              </p:ext>
            </p:extLst>
          </p:nvPr>
        </p:nvGraphicFramePr>
        <p:xfrm>
          <a:off x="1460811" y="1450428"/>
          <a:ext cx="8418913" cy="47927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917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3" y="284138"/>
            <a:ext cx="5036081" cy="707886"/>
          </a:xfrm>
          <a:prstGeom prst="rect">
            <a:avLst/>
          </a:prstGeom>
          <a:noFill/>
        </p:spPr>
        <p:txBody>
          <a:bodyPr wrap="square" rtlCol="0">
            <a:spAutoFit/>
          </a:bodyPr>
          <a:lstStyle/>
          <a:p>
            <a:r>
              <a:rPr lang="en-US" altLang="zh-CN" sz="4000" b="1" dirty="0"/>
              <a:t>Highly selected patent</a:t>
            </a:r>
            <a:endParaRPr lang="en-CN" sz="4000" b="1" dirty="0"/>
          </a:p>
        </p:txBody>
      </p:sp>
      <p:pic>
        <p:nvPicPr>
          <p:cNvPr id="2" name="Picture 1">
            <a:extLst>
              <a:ext uri="{FF2B5EF4-FFF2-40B4-BE49-F238E27FC236}">
                <a16:creationId xmlns:a16="http://schemas.microsoft.com/office/drawing/2014/main" id="{78A98829-4A51-3944-9F88-2FF2F9C32A1D}"/>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550058" y="2043996"/>
            <a:ext cx="7551661" cy="4334228"/>
          </a:xfrm>
          <a:prstGeom prst="rect">
            <a:avLst/>
          </a:prstGeom>
        </p:spPr>
      </p:pic>
      <p:pic>
        <p:nvPicPr>
          <p:cNvPr id="3" name="Picture 2">
            <a:extLst>
              <a:ext uri="{FF2B5EF4-FFF2-40B4-BE49-F238E27FC236}">
                <a16:creationId xmlns:a16="http://schemas.microsoft.com/office/drawing/2014/main" id="{2AE78F19-EA3D-944E-91A2-6E8326814A4C}"/>
              </a:ext>
            </a:extLst>
          </p:cNvPr>
          <p:cNvPicPr>
            <a:picLocks noChangeAspect="1"/>
          </p:cNvPicPr>
          <p:nvPr/>
        </p:nvPicPr>
        <p:blipFill>
          <a:blip r:embed="rId4"/>
          <a:stretch>
            <a:fillRect/>
          </a:stretch>
        </p:blipFill>
        <p:spPr>
          <a:xfrm>
            <a:off x="6581422" y="1300311"/>
            <a:ext cx="4673759" cy="1124701"/>
          </a:xfrm>
          <a:prstGeom prst="rect">
            <a:avLst/>
          </a:prstGeom>
          <a:ln w="25400">
            <a:solidFill>
              <a:srgbClr val="67BD4A"/>
            </a:solidFill>
          </a:ln>
        </p:spPr>
      </p:pic>
      <p:cxnSp>
        <p:nvCxnSpPr>
          <p:cNvPr id="9" name="Straight Arrow Connector 8">
            <a:extLst>
              <a:ext uri="{FF2B5EF4-FFF2-40B4-BE49-F238E27FC236}">
                <a16:creationId xmlns:a16="http://schemas.microsoft.com/office/drawing/2014/main" id="{1B857DA6-80B2-F347-8700-0FAA82E4C863}"/>
              </a:ext>
            </a:extLst>
          </p:cNvPr>
          <p:cNvCxnSpPr>
            <a:cxnSpLocks/>
          </p:cNvCxnSpPr>
          <p:nvPr/>
        </p:nvCxnSpPr>
        <p:spPr>
          <a:xfrm flipV="1">
            <a:off x="5339644" y="1840794"/>
            <a:ext cx="1219200" cy="584218"/>
          </a:xfrm>
          <a:prstGeom prst="straightConnector1">
            <a:avLst/>
          </a:prstGeom>
          <a:ln w="25400">
            <a:solidFill>
              <a:srgbClr val="67BD4A"/>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6243E8C-D1D4-5146-B388-07A731C2CFF7}"/>
              </a:ext>
            </a:extLst>
          </p:cNvPr>
          <p:cNvSpPr>
            <a:spLocks noGrp="1"/>
          </p:cNvSpPr>
          <p:nvPr>
            <p:ph type="sldNum" sz="quarter" idx="12"/>
          </p:nvPr>
        </p:nvSpPr>
        <p:spPr/>
        <p:txBody>
          <a:bodyPr/>
          <a:lstStyle/>
          <a:p>
            <a:fld id="{73AB32EF-5685-C143-9CE0-3404BB7CA47A}" type="slidenum">
              <a:rPr lang="en-CN" smtClean="0"/>
              <a:t>13</a:t>
            </a:fld>
            <a:endParaRPr lang="en-CN"/>
          </a:p>
        </p:txBody>
      </p:sp>
    </p:spTree>
    <p:extLst>
      <p:ext uri="{BB962C8B-B14F-4D97-AF65-F5344CB8AC3E}">
        <p14:creationId xmlns:p14="http://schemas.microsoft.com/office/powerpoint/2010/main" val="396626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4" y="284138"/>
            <a:ext cx="5690836" cy="707886"/>
          </a:xfrm>
          <a:prstGeom prst="rect">
            <a:avLst/>
          </a:prstGeom>
          <a:noFill/>
        </p:spPr>
        <p:txBody>
          <a:bodyPr wrap="square" rtlCol="0">
            <a:spAutoFit/>
          </a:bodyPr>
          <a:lstStyle/>
          <a:p>
            <a:r>
              <a:rPr lang="en-US" altLang="zh-CN" sz="4000" b="1" dirty="0"/>
              <a:t>Technology</a:t>
            </a:r>
            <a:r>
              <a:rPr lang="en-SG" altLang="zh-CN" sz="4000" b="1" dirty="0"/>
              <a:t> Class</a:t>
            </a:r>
            <a:endParaRPr lang="en-CN" sz="4000" b="1" dirty="0"/>
          </a:p>
        </p:txBody>
      </p:sp>
      <p:pic>
        <p:nvPicPr>
          <p:cNvPr id="7" name="Picture 6">
            <a:extLst>
              <a:ext uri="{FF2B5EF4-FFF2-40B4-BE49-F238E27FC236}">
                <a16:creationId xmlns:a16="http://schemas.microsoft.com/office/drawing/2014/main" id="{723A1FA9-AC5A-4FFE-B295-5C84225A1023}"/>
              </a:ext>
            </a:extLst>
          </p:cNvPr>
          <p:cNvPicPr>
            <a:picLocks noChangeAspect="1"/>
          </p:cNvPicPr>
          <p:nvPr/>
        </p:nvPicPr>
        <p:blipFill>
          <a:blip r:embed="rId2"/>
          <a:stretch>
            <a:fillRect/>
          </a:stretch>
        </p:blipFill>
        <p:spPr>
          <a:xfrm>
            <a:off x="1336289" y="1503457"/>
            <a:ext cx="8953500" cy="3305175"/>
          </a:xfrm>
          <a:prstGeom prst="rect">
            <a:avLst/>
          </a:prstGeom>
        </p:spPr>
      </p:pic>
      <p:sp>
        <p:nvSpPr>
          <p:cNvPr id="12" name="Rectangle 11">
            <a:extLst>
              <a:ext uri="{FF2B5EF4-FFF2-40B4-BE49-F238E27FC236}">
                <a16:creationId xmlns:a16="http://schemas.microsoft.com/office/drawing/2014/main" id="{55F666B5-6264-4988-9ED8-62016F12771C}"/>
              </a:ext>
            </a:extLst>
          </p:cNvPr>
          <p:cNvSpPr/>
          <p:nvPr/>
        </p:nvSpPr>
        <p:spPr>
          <a:xfrm>
            <a:off x="1239563" y="3821373"/>
            <a:ext cx="5461988" cy="987259"/>
          </a:xfrm>
          <a:prstGeom prst="rect">
            <a:avLst/>
          </a:prstGeom>
          <a:noFill/>
          <a:ln w="28575">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13" name="Rectangle 12">
            <a:extLst>
              <a:ext uri="{FF2B5EF4-FFF2-40B4-BE49-F238E27FC236}">
                <a16:creationId xmlns:a16="http://schemas.microsoft.com/office/drawing/2014/main" id="{42F16001-9744-4032-AB37-E95A32061508}"/>
              </a:ext>
            </a:extLst>
          </p:cNvPr>
          <p:cNvSpPr/>
          <p:nvPr/>
        </p:nvSpPr>
        <p:spPr>
          <a:xfrm>
            <a:off x="2074353" y="4995081"/>
            <a:ext cx="4419600" cy="1364776"/>
          </a:xfrm>
          <a:prstGeom prst="rect">
            <a:avLst/>
          </a:prstGeom>
          <a:noFill/>
          <a:ln w="28575">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b="1" dirty="0"/>
              <a:t>Dominant technology (3-digit patent classification) : </a:t>
            </a:r>
          </a:p>
          <a:p>
            <a:r>
              <a:rPr lang="en-SG" dirty="0"/>
              <a:t>Technologies or applications for mitigation or adaptation against climate change (Y02)</a:t>
            </a:r>
          </a:p>
        </p:txBody>
      </p:sp>
      <p:sp>
        <p:nvSpPr>
          <p:cNvPr id="14" name="Arrow: Bent-Up 13">
            <a:extLst>
              <a:ext uri="{FF2B5EF4-FFF2-40B4-BE49-F238E27FC236}">
                <a16:creationId xmlns:a16="http://schemas.microsoft.com/office/drawing/2014/main" id="{142EBF79-4BD6-4C14-B5D0-D34DD1909078}"/>
              </a:ext>
            </a:extLst>
          </p:cNvPr>
          <p:cNvSpPr/>
          <p:nvPr/>
        </p:nvSpPr>
        <p:spPr>
          <a:xfrm rot="5400000">
            <a:off x="1511863" y="4757580"/>
            <a:ext cx="511434" cy="613540"/>
          </a:xfrm>
          <a:prstGeom prst="bentUpArrow">
            <a:avLst>
              <a:gd name="adj1" fmla="val 25000"/>
              <a:gd name="adj2" fmla="val 26740"/>
              <a:gd name="adj3" fmla="val 33006"/>
            </a:avLst>
          </a:prstGeom>
          <a:ln>
            <a:solidFill>
              <a:srgbClr val="67BD4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C2CA5F0D-CFBF-4132-BB19-19C4326A4435}"/>
              </a:ext>
            </a:extLst>
          </p:cNvPr>
          <p:cNvSpPr/>
          <p:nvPr/>
        </p:nvSpPr>
        <p:spPr>
          <a:xfrm>
            <a:off x="6826155" y="4995081"/>
            <a:ext cx="4419600" cy="1528549"/>
          </a:xfrm>
          <a:prstGeom prst="rect">
            <a:avLst/>
          </a:prstGeom>
          <a:noFill/>
          <a:ln w="28575">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b="1" dirty="0"/>
              <a:t>Dominant technology (4-digit patent classification) : </a:t>
            </a:r>
          </a:p>
          <a:p>
            <a:r>
              <a:rPr lang="en-US" dirty="0"/>
              <a:t>reduction of greenhouse gas emissions, related to energy generation, transmission or distribution</a:t>
            </a:r>
            <a:r>
              <a:rPr lang="en-SG" dirty="0"/>
              <a:t> (Y02</a:t>
            </a:r>
            <a:r>
              <a:rPr lang="en-US" altLang="zh-CN" dirty="0"/>
              <a:t>E</a:t>
            </a:r>
            <a:r>
              <a:rPr lang="en-SG" dirty="0"/>
              <a:t>)</a:t>
            </a:r>
          </a:p>
        </p:txBody>
      </p:sp>
      <p:sp>
        <p:nvSpPr>
          <p:cNvPr id="2" name="Slide Number Placeholder 1">
            <a:extLst>
              <a:ext uri="{FF2B5EF4-FFF2-40B4-BE49-F238E27FC236}">
                <a16:creationId xmlns:a16="http://schemas.microsoft.com/office/drawing/2014/main" id="{9F57F619-7114-2D43-9676-00C60A51C2EC}"/>
              </a:ext>
            </a:extLst>
          </p:cNvPr>
          <p:cNvSpPr>
            <a:spLocks noGrp="1"/>
          </p:cNvSpPr>
          <p:nvPr>
            <p:ph type="sldNum" sz="quarter" idx="12"/>
          </p:nvPr>
        </p:nvSpPr>
        <p:spPr/>
        <p:txBody>
          <a:bodyPr/>
          <a:lstStyle/>
          <a:p>
            <a:fld id="{73AB32EF-5685-C143-9CE0-3404BB7CA47A}" type="slidenum">
              <a:rPr lang="en-CN" smtClean="0"/>
              <a:t>14</a:t>
            </a:fld>
            <a:endParaRPr lang="en-CN"/>
          </a:p>
        </p:txBody>
      </p:sp>
    </p:spTree>
    <p:extLst>
      <p:ext uri="{BB962C8B-B14F-4D97-AF65-F5344CB8AC3E}">
        <p14:creationId xmlns:p14="http://schemas.microsoft.com/office/powerpoint/2010/main" val="182861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4" y="284138"/>
            <a:ext cx="4571720" cy="707886"/>
          </a:xfrm>
          <a:prstGeom prst="rect">
            <a:avLst/>
          </a:prstGeom>
          <a:noFill/>
        </p:spPr>
        <p:txBody>
          <a:bodyPr wrap="square" rtlCol="0">
            <a:spAutoFit/>
          </a:bodyPr>
          <a:lstStyle/>
          <a:p>
            <a:r>
              <a:rPr lang="en-US" altLang="zh-CN" sz="4000" b="1" dirty="0"/>
              <a:t>Technology</a:t>
            </a:r>
            <a:r>
              <a:rPr lang="en-SG" altLang="zh-CN" sz="4000" b="1" dirty="0"/>
              <a:t> Class</a:t>
            </a:r>
            <a:endParaRPr lang="en-CN" sz="4000" b="1" dirty="0"/>
          </a:p>
        </p:txBody>
      </p:sp>
      <p:pic>
        <p:nvPicPr>
          <p:cNvPr id="7" name="Picture 6">
            <a:extLst>
              <a:ext uri="{FF2B5EF4-FFF2-40B4-BE49-F238E27FC236}">
                <a16:creationId xmlns:a16="http://schemas.microsoft.com/office/drawing/2014/main" id="{723A1FA9-AC5A-4FFE-B295-5C84225A1023}"/>
              </a:ext>
            </a:extLst>
          </p:cNvPr>
          <p:cNvPicPr>
            <a:picLocks noChangeAspect="1"/>
          </p:cNvPicPr>
          <p:nvPr/>
        </p:nvPicPr>
        <p:blipFill>
          <a:blip r:embed="rId2"/>
          <a:stretch>
            <a:fillRect/>
          </a:stretch>
        </p:blipFill>
        <p:spPr>
          <a:xfrm>
            <a:off x="1336289" y="1503457"/>
            <a:ext cx="8953500" cy="3305175"/>
          </a:xfrm>
          <a:prstGeom prst="rect">
            <a:avLst/>
          </a:prstGeom>
        </p:spPr>
      </p:pic>
      <p:sp>
        <p:nvSpPr>
          <p:cNvPr id="13" name="Rectangle 12">
            <a:extLst>
              <a:ext uri="{FF2B5EF4-FFF2-40B4-BE49-F238E27FC236}">
                <a16:creationId xmlns:a16="http://schemas.microsoft.com/office/drawing/2014/main" id="{42F16001-9744-4032-AB37-E95A32061508}"/>
              </a:ext>
            </a:extLst>
          </p:cNvPr>
          <p:cNvSpPr/>
          <p:nvPr/>
        </p:nvSpPr>
        <p:spPr>
          <a:xfrm>
            <a:off x="543026" y="5012225"/>
            <a:ext cx="4383815" cy="1405719"/>
          </a:xfrm>
          <a:prstGeom prst="rect">
            <a:avLst/>
          </a:prstGeom>
          <a:noFill/>
          <a:ln w="28575">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b="1" dirty="0"/>
              <a:t>Other technology classes (3-digit CPC classification) : </a:t>
            </a:r>
          </a:p>
          <a:p>
            <a:r>
              <a:rPr lang="en-SG" dirty="0"/>
              <a:t>Basic electric elements (H01) 	</a:t>
            </a:r>
          </a:p>
          <a:p>
            <a:r>
              <a:rPr lang="en-SG" dirty="0"/>
              <a:t>Inorganic chemistry (C02)</a:t>
            </a:r>
          </a:p>
        </p:txBody>
      </p:sp>
      <p:sp>
        <p:nvSpPr>
          <p:cNvPr id="9" name="Rectangle 8">
            <a:extLst>
              <a:ext uri="{FF2B5EF4-FFF2-40B4-BE49-F238E27FC236}">
                <a16:creationId xmlns:a16="http://schemas.microsoft.com/office/drawing/2014/main" id="{ABE56B44-7396-400E-A55C-FBA78F4E2EBD}"/>
              </a:ext>
            </a:extLst>
          </p:cNvPr>
          <p:cNvSpPr/>
          <p:nvPr/>
        </p:nvSpPr>
        <p:spPr>
          <a:xfrm>
            <a:off x="5185539" y="5012225"/>
            <a:ext cx="5841852" cy="1405719"/>
          </a:xfrm>
          <a:prstGeom prst="rect">
            <a:avLst/>
          </a:prstGeom>
          <a:noFill/>
          <a:ln w="28575">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b="1" dirty="0"/>
              <a:t>Other technology classes (4-digit CPC classification) : </a:t>
            </a:r>
          </a:p>
          <a:p>
            <a:r>
              <a:rPr lang="en-US" dirty="0"/>
              <a:t>Processes or means, e.g. batteries, for the direct conversion of chemical energy into electrical energy </a:t>
            </a:r>
            <a:r>
              <a:rPr lang="en-SG" dirty="0"/>
              <a:t>(H01</a:t>
            </a:r>
            <a:r>
              <a:rPr lang="en-US" altLang="zh-CN" dirty="0"/>
              <a:t>M</a:t>
            </a:r>
            <a:r>
              <a:rPr lang="en-SG" dirty="0"/>
              <a:t>); </a:t>
            </a:r>
          </a:p>
          <a:p>
            <a:r>
              <a:rPr lang="en-SG" dirty="0"/>
              <a:t>Non-metallic </a:t>
            </a:r>
            <a:r>
              <a:rPr lang="en-US" dirty="0" err="1"/>
              <a:t>el</a:t>
            </a:r>
            <a:r>
              <a:rPr lang="en-SG" dirty="0" err="1"/>
              <a:t>ements</a:t>
            </a:r>
            <a:r>
              <a:rPr lang="en-SG" dirty="0"/>
              <a:t>; Compounds thereof (C01</a:t>
            </a:r>
            <a:r>
              <a:rPr lang="en-US" altLang="zh-CN" dirty="0"/>
              <a:t>B</a:t>
            </a:r>
            <a:r>
              <a:rPr lang="en-SG" dirty="0"/>
              <a:t>)</a:t>
            </a:r>
          </a:p>
        </p:txBody>
      </p:sp>
      <p:sp>
        <p:nvSpPr>
          <p:cNvPr id="2" name="Slide Number Placeholder 1">
            <a:extLst>
              <a:ext uri="{FF2B5EF4-FFF2-40B4-BE49-F238E27FC236}">
                <a16:creationId xmlns:a16="http://schemas.microsoft.com/office/drawing/2014/main" id="{44AA8823-8421-264A-866D-F4195617E588}"/>
              </a:ext>
            </a:extLst>
          </p:cNvPr>
          <p:cNvSpPr>
            <a:spLocks noGrp="1"/>
          </p:cNvSpPr>
          <p:nvPr>
            <p:ph type="sldNum" sz="quarter" idx="12"/>
          </p:nvPr>
        </p:nvSpPr>
        <p:spPr/>
        <p:txBody>
          <a:bodyPr/>
          <a:lstStyle/>
          <a:p>
            <a:fld id="{73AB32EF-5685-C143-9CE0-3404BB7CA47A}" type="slidenum">
              <a:rPr lang="en-CN" smtClean="0"/>
              <a:t>15</a:t>
            </a:fld>
            <a:endParaRPr lang="en-CN"/>
          </a:p>
        </p:txBody>
      </p:sp>
    </p:spTree>
    <p:extLst>
      <p:ext uri="{BB962C8B-B14F-4D97-AF65-F5344CB8AC3E}">
        <p14:creationId xmlns:p14="http://schemas.microsoft.com/office/powerpoint/2010/main" val="292149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4" y="284138"/>
            <a:ext cx="4571720" cy="707886"/>
          </a:xfrm>
          <a:prstGeom prst="rect">
            <a:avLst/>
          </a:prstGeom>
          <a:noFill/>
        </p:spPr>
        <p:txBody>
          <a:bodyPr wrap="square" rtlCol="0">
            <a:spAutoFit/>
          </a:bodyPr>
          <a:lstStyle/>
          <a:p>
            <a:r>
              <a:rPr lang="en-US" altLang="zh-CN" sz="4000" b="1" dirty="0"/>
              <a:t>Technology</a:t>
            </a:r>
            <a:r>
              <a:rPr lang="en-SG" altLang="zh-CN" sz="4000" b="1" dirty="0"/>
              <a:t> Class</a:t>
            </a:r>
            <a:endParaRPr lang="en-CN" sz="4000" b="1" dirty="0"/>
          </a:p>
        </p:txBody>
      </p:sp>
      <p:sp>
        <p:nvSpPr>
          <p:cNvPr id="9" name="Rectangle 8">
            <a:extLst>
              <a:ext uri="{FF2B5EF4-FFF2-40B4-BE49-F238E27FC236}">
                <a16:creationId xmlns:a16="http://schemas.microsoft.com/office/drawing/2014/main" id="{ABE56B44-7396-400E-A55C-FBA78F4E2EBD}"/>
              </a:ext>
            </a:extLst>
          </p:cNvPr>
          <p:cNvSpPr/>
          <p:nvPr/>
        </p:nvSpPr>
        <p:spPr>
          <a:xfrm>
            <a:off x="543025" y="5177619"/>
            <a:ext cx="11394975" cy="1405719"/>
          </a:xfrm>
          <a:prstGeom prst="rect">
            <a:avLst/>
          </a:prstGeom>
          <a:noFill/>
          <a:ln w="28575">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b="1" dirty="0"/>
              <a:t>Other technology classes (4-digit CPC classification) : </a:t>
            </a:r>
          </a:p>
          <a:p>
            <a:pPr marL="285750" indent="-285750">
              <a:buFont typeface="Arial" panose="020B0604020202020204" pitchFamily="34" charset="0"/>
              <a:buChar char="•"/>
            </a:pPr>
            <a:r>
              <a:rPr lang="en-US" dirty="0"/>
              <a:t>Electrolytic or electrophoretic processes for the production of compounds or non-metals; apparatus therefor (C25B) </a:t>
            </a:r>
          </a:p>
          <a:p>
            <a:pPr marL="285750" indent="-285750">
              <a:buFont typeface="Arial" panose="020B0604020202020204" pitchFamily="34" charset="0"/>
              <a:buChar char="•"/>
            </a:pPr>
            <a:r>
              <a:rPr lang="en-US" dirty="0"/>
              <a:t>Reduction of greenhouse gas emissions, related to energy generation, transmission or distribution</a:t>
            </a:r>
            <a:r>
              <a:rPr lang="en-SG" dirty="0"/>
              <a:t> (Y02</a:t>
            </a:r>
            <a:r>
              <a:rPr lang="en-US" altLang="zh-CN" dirty="0"/>
              <a:t>E</a:t>
            </a:r>
            <a:r>
              <a:rPr lang="en-SG" dirty="0"/>
              <a:t>)</a:t>
            </a:r>
            <a:endParaRPr lang="en-US" dirty="0"/>
          </a:p>
          <a:p>
            <a:pPr marL="285750" indent="-285750">
              <a:buFont typeface="Arial" panose="020B0604020202020204" pitchFamily="34" charset="0"/>
              <a:buChar char="•"/>
            </a:pPr>
            <a:r>
              <a:rPr lang="en-US" dirty="0"/>
              <a:t>Processes or means, e.g. batteries, for the direct conversion of chemical energy into electrical energy </a:t>
            </a:r>
            <a:r>
              <a:rPr lang="en-SG" dirty="0"/>
              <a:t>(H01</a:t>
            </a:r>
            <a:r>
              <a:rPr lang="en-US" altLang="zh-CN" dirty="0"/>
              <a:t>M</a:t>
            </a:r>
            <a:r>
              <a:rPr lang="en-SG" dirty="0"/>
              <a:t>); </a:t>
            </a:r>
          </a:p>
          <a:p>
            <a:pPr marL="285750" indent="-285750">
              <a:buFont typeface="Arial" panose="020B0604020202020204" pitchFamily="34" charset="0"/>
              <a:buChar char="•"/>
            </a:pPr>
            <a:r>
              <a:rPr lang="en-SG" dirty="0"/>
              <a:t>Non-metallic </a:t>
            </a:r>
            <a:r>
              <a:rPr lang="en-US" dirty="0" err="1"/>
              <a:t>el</a:t>
            </a:r>
            <a:r>
              <a:rPr lang="en-SG" dirty="0" err="1"/>
              <a:t>ements</a:t>
            </a:r>
            <a:r>
              <a:rPr lang="en-SG" dirty="0"/>
              <a:t>; Compounds thereof (C01</a:t>
            </a:r>
            <a:r>
              <a:rPr lang="en-US" altLang="zh-CN" dirty="0"/>
              <a:t>B</a:t>
            </a:r>
            <a:r>
              <a:rPr lang="en-SG" dirty="0"/>
              <a:t>)</a:t>
            </a:r>
          </a:p>
        </p:txBody>
      </p:sp>
      <p:pic>
        <p:nvPicPr>
          <p:cNvPr id="3" name="Picture 2">
            <a:extLst>
              <a:ext uri="{FF2B5EF4-FFF2-40B4-BE49-F238E27FC236}">
                <a16:creationId xmlns:a16="http://schemas.microsoft.com/office/drawing/2014/main" id="{C7B67C18-C862-47FD-BA4D-4D1EF09A1319}"/>
              </a:ext>
            </a:extLst>
          </p:cNvPr>
          <p:cNvPicPr>
            <a:picLocks noChangeAspect="1"/>
          </p:cNvPicPr>
          <p:nvPr/>
        </p:nvPicPr>
        <p:blipFill>
          <a:blip r:embed="rId2"/>
          <a:stretch>
            <a:fillRect/>
          </a:stretch>
        </p:blipFill>
        <p:spPr>
          <a:xfrm>
            <a:off x="543026" y="1205043"/>
            <a:ext cx="8743950" cy="3829050"/>
          </a:xfrm>
          <a:prstGeom prst="rect">
            <a:avLst/>
          </a:prstGeom>
        </p:spPr>
      </p:pic>
      <p:sp>
        <p:nvSpPr>
          <p:cNvPr id="2" name="Slide Number Placeholder 1">
            <a:extLst>
              <a:ext uri="{FF2B5EF4-FFF2-40B4-BE49-F238E27FC236}">
                <a16:creationId xmlns:a16="http://schemas.microsoft.com/office/drawing/2014/main" id="{76A690EE-0BDE-6E45-86AB-C074F4475A35}"/>
              </a:ext>
            </a:extLst>
          </p:cNvPr>
          <p:cNvSpPr>
            <a:spLocks noGrp="1"/>
          </p:cNvSpPr>
          <p:nvPr>
            <p:ph type="sldNum" sz="quarter" idx="12"/>
          </p:nvPr>
        </p:nvSpPr>
        <p:spPr/>
        <p:txBody>
          <a:bodyPr/>
          <a:lstStyle/>
          <a:p>
            <a:fld id="{73AB32EF-5685-C143-9CE0-3404BB7CA47A}" type="slidenum">
              <a:rPr lang="en-CN" smtClean="0"/>
              <a:t>16</a:t>
            </a:fld>
            <a:endParaRPr lang="en-CN"/>
          </a:p>
        </p:txBody>
      </p:sp>
    </p:spTree>
    <p:extLst>
      <p:ext uri="{BB962C8B-B14F-4D97-AF65-F5344CB8AC3E}">
        <p14:creationId xmlns:p14="http://schemas.microsoft.com/office/powerpoint/2010/main" val="45097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B1929DE1-6D92-D846-8E16-0647FD993020}"/>
              </a:ext>
            </a:extLst>
          </p:cNvPr>
          <p:cNvSpPr/>
          <p:nvPr/>
        </p:nvSpPr>
        <p:spPr>
          <a:xfrm rot="10800000">
            <a:off x="3216198" y="0"/>
            <a:ext cx="8975800" cy="6858000"/>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Pentagon 6">
            <a:extLst>
              <a:ext uri="{FF2B5EF4-FFF2-40B4-BE49-F238E27FC236}">
                <a16:creationId xmlns:a16="http://schemas.microsoft.com/office/drawing/2014/main" id="{B4343E5F-828D-C44B-B183-D61FE6C9899E}"/>
              </a:ext>
            </a:extLst>
          </p:cNvPr>
          <p:cNvSpPr/>
          <p:nvPr/>
        </p:nvSpPr>
        <p:spPr>
          <a:xfrm>
            <a:off x="0" y="2661181"/>
            <a:ext cx="3524865" cy="1561171"/>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A1C43BC5-8AB0-514D-AAEF-1DEBC70EFC82}"/>
              </a:ext>
            </a:extLst>
          </p:cNvPr>
          <p:cNvSpPr txBox="1"/>
          <p:nvPr/>
        </p:nvSpPr>
        <p:spPr>
          <a:xfrm>
            <a:off x="866583" y="3082371"/>
            <a:ext cx="2893742" cy="646331"/>
          </a:xfrm>
          <a:prstGeom prst="rect">
            <a:avLst/>
          </a:prstGeom>
          <a:noFill/>
        </p:spPr>
        <p:txBody>
          <a:bodyPr wrap="square" rtlCol="0">
            <a:spAutoFit/>
          </a:bodyPr>
          <a:lstStyle/>
          <a:p>
            <a:r>
              <a:rPr lang="en-US" altLang="zh-CN" sz="3600" b="1" dirty="0">
                <a:solidFill>
                  <a:schemeClr val="bg1"/>
                </a:solidFill>
              </a:rPr>
              <a:t>Part</a:t>
            </a:r>
            <a:r>
              <a:rPr lang="zh-CN" altLang="en-US" sz="3600" b="1" dirty="0">
                <a:solidFill>
                  <a:schemeClr val="bg1"/>
                </a:solidFill>
              </a:rPr>
              <a:t> </a:t>
            </a:r>
            <a:r>
              <a:rPr lang="en-US" altLang="zh-CN" sz="3600" b="1" dirty="0">
                <a:solidFill>
                  <a:schemeClr val="bg1"/>
                </a:solidFill>
              </a:rPr>
              <a:t>3</a:t>
            </a:r>
            <a:endParaRPr lang="en-CN" sz="3600" b="1" dirty="0">
              <a:solidFill>
                <a:schemeClr val="bg1"/>
              </a:solidFill>
            </a:endParaRPr>
          </a:p>
        </p:txBody>
      </p:sp>
      <p:sp>
        <p:nvSpPr>
          <p:cNvPr id="6" name="Content Placeholder 2">
            <a:extLst>
              <a:ext uri="{FF2B5EF4-FFF2-40B4-BE49-F238E27FC236}">
                <a16:creationId xmlns:a16="http://schemas.microsoft.com/office/drawing/2014/main" id="{6180FBDA-A5C0-C04F-BC7B-0E93D0144CAA}"/>
              </a:ext>
            </a:extLst>
          </p:cNvPr>
          <p:cNvSpPr>
            <a:spLocks noGrp="1"/>
          </p:cNvSpPr>
          <p:nvPr>
            <p:ph idx="1"/>
          </p:nvPr>
        </p:nvSpPr>
        <p:spPr>
          <a:xfrm>
            <a:off x="7941164" y="800100"/>
            <a:ext cx="3958468" cy="5257800"/>
          </a:xfrm>
        </p:spPr>
        <p:txBody>
          <a:bodyPr anchor="ctr">
            <a:normAutofit/>
          </a:bodyPr>
          <a:lstStyle/>
          <a:p>
            <a:pPr lvl="1"/>
            <a:r>
              <a:rPr lang="en-CN" dirty="0">
                <a:solidFill>
                  <a:schemeClr val="bg1"/>
                </a:solidFill>
              </a:rPr>
              <a:t>Inactive</a:t>
            </a:r>
            <a:r>
              <a:rPr lang="zh-CN" altLang="en-US" dirty="0">
                <a:solidFill>
                  <a:schemeClr val="bg1"/>
                </a:solidFill>
              </a:rPr>
              <a:t> </a:t>
            </a:r>
            <a:r>
              <a:rPr lang="en-US" altLang="zh-CN" dirty="0">
                <a:solidFill>
                  <a:schemeClr val="bg1"/>
                </a:solidFill>
              </a:rPr>
              <a:t>patents</a:t>
            </a:r>
          </a:p>
          <a:p>
            <a:pPr lvl="1"/>
            <a:r>
              <a:rPr lang="en-US" altLang="zh-CN" dirty="0">
                <a:solidFill>
                  <a:schemeClr val="bg1"/>
                </a:solidFill>
              </a:rPr>
              <a:t>Active</a:t>
            </a:r>
            <a:r>
              <a:rPr lang="zh-CN" altLang="en-US" dirty="0">
                <a:solidFill>
                  <a:schemeClr val="bg1"/>
                </a:solidFill>
              </a:rPr>
              <a:t> </a:t>
            </a:r>
            <a:r>
              <a:rPr lang="en-US" altLang="zh-CN" dirty="0">
                <a:solidFill>
                  <a:schemeClr val="bg1"/>
                </a:solidFill>
              </a:rPr>
              <a:t>patents</a:t>
            </a:r>
            <a:endParaRPr lang="en-CN" dirty="0">
              <a:solidFill>
                <a:schemeClr val="bg1"/>
              </a:solidFill>
            </a:endParaRPr>
          </a:p>
        </p:txBody>
      </p:sp>
      <p:sp>
        <p:nvSpPr>
          <p:cNvPr id="5" name="TextBox 4">
            <a:extLst>
              <a:ext uri="{FF2B5EF4-FFF2-40B4-BE49-F238E27FC236}">
                <a16:creationId xmlns:a16="http://schemas.microsoft.com/office/drawing/2014/main" id="{D8ABEB7B-D4F3-BC40-B7BA-5A468F82165E}"/>
              </a:ext>
            </a:extLst>
          </p:cNvPr>
          <p:cNvSpPr txBox="1"/>
          <p:nvPr/>
        </p:nvSpPr>
        <p:spPr>
          <a:xfrm>
            <a:off x="3760325" y="2891293"/>
            <a:ext cx="4528884" cy="837409"/>
          </a:xfrm>
          <a:prstGeom prst="rect">
            <a:avLst/>
          </a:prstGeom>
          <a:noFill/>
        </p:spPr>
        <p:txBody>
          <a:bodyPr wrap="square">
            <a:spAutoFit/>
          </a:bodyPr>
          <a:lstStyle/>
          <a:p>
            <a:pPr algn="l" rtl="0">
              <a:lnSpc>
                <a:spcPct val="150000"/>
              </a:lnSpc>
              <a:spcBef>
                <a:spcPts val="0"/>
              </a:spcBef>
              <a:spcAft>
                <a:spcPts val="1200"/>
              </a:spcAft>
            </a:pPr>
            <a:r>
              <a:rPr lang="en-US" altLang="zh-CN" sz="3600" b="1" i="0" u="none" strike="noStrike" dirty="0">
                <a:solidFill>
                  <a:schemeClr val="bg1"/>
                </a:solidFill>
                <a:effectLst/>
              </a:rPr>
              <a:t>Existing</a:t>
            </a:r>
            <a:r>
              <a:rPr lang="zh-CN" altLang="en-US" sz="3600" b="1" i="0" u="none" strike="noStrike" dirty="0">
                <a:solidFill>
                  <a:schemeClr val="bg1"/>
                </a:solidFill>
                <a:effectLst/>
              </a:rPr>
              <a:t> </a:t>
            </a:r>
            <a:r>
              <a:rPr lang="en-US" altLang="zh-CN" sz="3600" b="1" i="0" u="none" strike="noStrike" dirty="0">
                <a:solidFill>
                  <a:schemeClr val="bg1"/>
                </a:solidFill>
                <a:effectLst/>
              </a:rPr>
              <a:t>Technologies</a:t>
            </a:r>
            <a:endParaRPr lang="en-US" sz="3600" b="1" i="0" u="none" strike="noStrike" dirty="0">
              <a:solidFill>
                <a:schemeClr val="bg1"/>
              </a:solidFill>
              <a:effectLst/>
            </a:endParaRPr>
          </a:p>
        </p:txBody>
      </p:sp>
      <p:sp>
        <p:nvSpPr>
          <p:cNvPr id="2" name="Slide Number Placeholder 1">
            <a:extLst>
              <a:ext uri="{FF2B5EF4-FFF2-40B4-BE49-F238E27FC236}">
                <a16:creationId xmlns:a16="http://schemas.microsoft.com/office/drawing/2014/main" id="{393E21EA-A692-7741-BD15-6516611128D5}"/>
              </a:ext>
            </a:extLst>
          </p:cNvPr>
          <p:cNvSpPr>
            <a:spLocks noGrp="1"/>
          </p:cNvSpPr>
          <p:nvPr>
            <p:ph type="sldNum" sz="quarter" idx="12"/>
          </p:nvPr>
        </p:nvSpPr>
        <p:spPr/>
        <p:txBody>
          <a:bodyPr/>
          <a:lstStyle/>
          <a:p>
            <a:fld id="{73AB32EF-5685-C143-9CE0-3404BB7CA47A}" type="slidenum">
              <a:rPr lang="en-CN" smtClean="0"/>
              <a:t>17</a:t>
            </a:fld>
            <a:endParaRPr lang="en-CN"/>
          </a:p>
        </p:txBody>
      </p:sp>
    </p:spTree>
    <p:extLst>
      <p:ext uri="{BB962C8B-B14F-4D97-AF65-F5344CB8AC3E}">
        <p14:creationId xmlns:p14="http://schemas.microsoft.com/office/powerpoint/2010/main" val="33862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2" y="284138"/>
            <a:ext cx="10199647" cy="707886"/>
          </a:xfrm>
          <a:prstGeom prst="rect">
            <a:avLst/>
          </a:prstGeom>
          <a:noFill/>
        </p:spPr>
        <p:txBody>
          <a:bodyPr wrap="square" rtlCol="0">
            <a:spAutoFit/>
          </a:bodyPr>
          <a:lstStyle/>
          <a:p>
            <a:r>
              <a:rPr lang="en-CN" sz="4000" b="1" dirty="0"/>
              <a:t>Patents Analysis</a:t>
            </a:r>
            <a:r>
              <a:rPr lang="zh-CN" altLang="en-US" sz="4000" b="1" dirty="0"/>
              <a:t> </a:t>
            </a:r>
            <a:r>
              <a:rPr lang="en-US" altLang="zh-CN" sz="4000" b="1" dirty="0"/>
              <a:t>for</a:t>
            </a:r>
            <a:r>
              <a:rPr lang="zh-CN" altLang="en-US" sz="4000" b="1" dirty="0"/>
              <a:t> </a:t>
            </a:r>
            <a:r>
              <a:rPr lang="en-US" altLang="zh-CN" sz="4000" b="1" dirty="0"/>
              <a:t>Inactive</a:t>
            </a:r>
            <a:r>
              <a:rPr lang="zh-CN" altLang="en-US" sz="4000" b="1" dirty="0"/>
              <a:t> </a:t>
            </a:r>
            <a:r>
              <a:rPr lang="en-US" altLang="zh-CN" sz="4000" b="1" dirty="0"/>
              <a:t>and</a:t>
            </a:r>
            <a:r>
              <a:rPr lang="zh-CN" altLang="en-US" sz="4000" b="1" dirty="0"/>
              <a:t> </a:t>
            </a:r>
            <a:r>
              <a:rPr lang="en-US" altLang="zh-CN" sz="4000" b="1" dirty="0"/>
              <a:t>Active</a:t>
            </a:r>
            <a:r>
              <a:rPr lang="zh-CN" altLang="en-US" sz="4000" b="1" dirty="0"/>
              <a:t> </a:t>
            </a:r>
            <a:r>
              <a:rPr lang="en-US" altLang="zh-CN" sz="4000" b="1" dirty="0"/>
              <a:t>Patents</a:t>
            </a:r>
            <a:endParaRPr lang="en-CN" sz="4000" b="1" dirty="0"/>
          </a:p>
        </p:txBody>
      </p:sp>
      <p:sp>
        <p:nvSpPr>
          <p:cNvPr id="19" name="Content Placeholder 2">
            <a:extLst>
              <a:ext uri="{FF2B5EF4-FFF2-40B4-BE49-F238E27FC236}">
                <a16:creationId xmlns:a16="http://schemas.microsoft.com/office/drawing/2014/main" id="{C5B2E384-9560-B049-9C6A-8D1D2F69204C}"/>
              </a:ext>
            </a:extLst>
          </p:cNvPr>
          <p:cNvSpPr>
            <a:spLocks noGrp="1"/>
          </p:cNvSpPr>
          <p:nvPr>
            <p:ph idx="1"/>
          </p:nvPr>
        </p:nvSpPr>
        <p:spPr>
          <a:xfrm>
            <a:off x="462030" y="2824156"/>
            <a:ext cx="2699759" cy="1772983"/>
          </a:xfrm>
        </p:spPr>
        <p:txBody>
          <a:bodyPr>
            <a:normAutofit/>
          </a:bodyPr>
          <a:lstStyle/>
          <a:p>
            <a:r>
              <a:rPr lang="en-CN" sz="2000" dirty="0"/>
              <a:t>Search String</a:t>
            </a:r>
          </a:p>
          <a:p>
            <a:r>
              <a:rPr lang="en-CN" sz="2000" dirty="0"/>
              <a:t>Patent Analysis</a:t>
            </a:r>
          </a:p>
          <a:p>
            <a:r>
              <a:rPr lang="en-CN" sz="2000" dirty="0"/>
              <a:t>Generalization</a:t>
            </a:r>
          </a:p>
          <a:p>
            <a:r>
              <a:rPr lang="en-CN" sz="2000" dirty="0"/>
              <a:t>Solution</a:t>
            </a:r>
          </a:p>
          <a:p>
            <a:endParaRPr lang="en-CN" sz="2000" dirty="0"/>
          </a:p>
          <a:p>
            <a:pPr lvl="1"/>
            <a:endParaRPr lang="en-CN" sz="2000" dirty="0"/>
          </a:p>
          <a:p>
            <a:pPr lvl="1"/>
            <a:endParaRPr lang="en-CN" sz="2000" dirty="0"/>
          </a:p>
          <a:p>
            <a:endParaRPr lang="en-CN" sz="2000" dirty="0"/>
          </a:p>
        </p:txBody>
      </p:sp>
      <p:grpSp>
        <p:nvGrpSpPr>
          <p:cNvPr id="30" name="Group 29">
            <a:extLst>
              <a:ext uri="{FF2B5EF4-FFF2-40B4-BE49-F238E27FC236}">
                <a16:creationId xmlns:a16="http://schemas.microsoft.com/office/drawing/2014/main" id="{3AE529E6-1267-7949-AD91-E0FF0F24923C}"/>
              </a:ext>
            </a:extLst>
          </p:cNvPr>
          <p:cNvGrpSpPr/>
          <p:nvPr/>
        </p:nvGrpSpPr>
        <p:grpSpPr>
          <a:xfrm>
            <a:off x="6978939" y="2188160"/>
            <a:ext cx="4026823" cy="1157018"/>
            <a:chOff x="6756407" y="2188160"/>
            <a:chExt cx="4026823" cy="1157018"/>
          </a:xfrm>
        </p:grpSpPr>
        <p:sp>
          <p:nvSpPr>
            <p:cNvPr id="18" name="Rounded Rectangle 17">
              <a:extLst>
                <a:ext uri="{FF2B5EF4-FFF2-40B4-BE49-F238E27FC236}">
                  <a16:creationId xmlns:a16="http://schemas.microsoft.com/office/drawing/2014/main" id="{13F205DD-74C7-F847-826A-751380E6F58C}"/>
                </a:ext>
              </a:extLst>
            </p:cNvPr>
            <p:cNvSpPr/>
            <p:nvPr/>
          </p:nvSpPr>
          <p:spPr>
            <a:xfrm>
              <a:off x="6756407" y="2188160"/>
              <a:ext cx="4026823" cy="1157018"/>
            </a:xfrm>
            <a:prstGeom prst="roundRect">
              <a:avLst/>
            </a:prstGeom>
            <a:ln w="25400">
              <a:solidFill>
                <a:srgbClr val="67BD4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0" name="TextBox 19">
              <a:extLst>
                <a:ext uri="{FF2B5EF4-FFF2-40B4-BE49-F238E27FC236}">
                  <a16:creationId xmlns:a16="http://schemas.microsoft.com/office/drawing/2014/main" id="{A8DBF4B2-AF08-6A4A-9818-5B7019E51EFD}"/>
                </a:ext>
              </a:extLst>
            </p:cNvPr>
            <p:cNvSpPr txBox="1"/>
            <p:nvPr/>
          </p:nvSpPr>
          <p:spPr>
            <a:xfrm>
              <a:off x="6824549" y="2269244"/>
              <a:ext cx="3890538" cy="967957"/>
            </a:xfrm>
            <a:prstGeom prst="rect">
              <a:avLst/>
            </a:prstGeom>
            <a:noFill/>
          </p:spPr>
          <p:txBody>
            <a:bodyPr wrap="square" rtlCol="0">
              <a:spAutoFit/>
            </a:bodyPr>
            <a:lstStyle/>
            <a:p>
              <a:pPr>
                <a:lnSpc>
                  <a:spcPct val="150000"/>
                </a:lnSpc>
              </a:pPr>
              <a:r>
                <a:rPr lang="en-US" sz="2000" dirty="0"/>
                <a:t>Patent 1</a:t>
              </a:r>
              <a:r>
                <a:rPr lang="zh-CN" altLang="en-US" sz="2000" dirty="0"/>
                <a:t> </a:t>
              </a:r>
              <a:r>
                <a:rPr lang="en-US" sz="2000" dirty="0"/>
                <a:t>Patent 2</a:t>
              </a:r>
              <a:r>
                <a:rPr lang="zh-CN" altLang="en-US" sz="2000" dirty="0"/>
                <a:t> </a:t>
              </a:r>
              <a:r>
                <a:rPr lang="en-US" sz="2000" dirty="0"/>
                <a:t>Patent 3</a:t>
              </a:r>
              <a:r>
                <a:rPr lang="zh-CN" altLang="en-US" sz="2000" dirty="0"/>
                <a:t> </a:t>
              </a:r>
              <a:r>
                <a:rPr lang="en-US" sz="2000" dirty="0"/>
                <a:t>Patent 4</a:t>
              </a:r>
              <a:r>
                <a:rPr lang="zh-CN" altLang="en-US" sz="2000" dirty="0"/>
                <a:t> </a:t>
              </a:r>
              <a:r>
                <a:rPr lang="en-US" sz="2000" dirty="0"/>
                <a:t>Patent 5</a:t>
              </a:r>
              <a:r>
                <a:rPr lang="zh-CN" altLang="en-US" sz="2000" dirty="0"/>
                <a:t> </a:t>
              </a:r>
              <a:r>
                <a:rPr lang="en-US" sz="2000" dirty="0"/>
                <a:t>Patent 6</a:t>
              </a:r>
              <a:r>
                <a:rPr lang="zh-CN" altLang="en-US" sz="2000" dirty="0"/>
                <a:t> </a:t>
              </a:r>
              <a:r>
                <a:rPr lang="en-US" sz="2000" dirty="0"/>
                <a:t>Patent 7</a:t>
              </a:r>
              <a:r>
                <a:rPr lang="zh-CN" altLang="en-US" sz="2000" dirty="0"/>
                <a:t> </a:t>
              </a:r>
              <a:r>
                <a:rPr lang="en-US" sz="2000" dirty="0"/>
                <a:t>Patent 8</a:t>
              </a:r>
            </a:p>
          </p:txBody>
        </p:sp>
      </p:grpSp>
      <p:sp>
        <p:nvSpPr>
          <p:cNvPr id="21" name="Rounded Rectangle 20">
            <a:extLst>
              <a:ext uri="{FF2B5EF4-FFF2-40B4-BE49-F238E27FC236}">
                <a16:creationId xmlns:a16="http://schemas.microsoft.com/office/drawing/2014/main" id="{678EE9D3-DC6A-4B4C-A9CE-FD5D5E6317C5}"/>
              </a:ext>
            </a:extLst>
          </p:cNvPr>
          <p:cNvSpPr/>
          <p:nvPr/>
        </p:nvSpPr>
        <p:spPr>
          <a:xfrm>
            <a:off x="3733868" y="2359443"/>
            <a:ext cx="1324598" cy="777667"/>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CN" b="1" dirty="0">
                <a:solidFill>
                  <a:srgbClr val="67BD4A"/>
                </a:solidFill>
              </a:rPr>
              <a:t>Highly relevant</a:t>
            </a:r>
          </a:p>
        </p:txBody>
      </p:sp>
      <p:sp>
        <p:nvSpPr>
          <p:cNvPr id="22" name="Rounded Rectangle 21">
            <a:extLst>
              <a:ext uri="{FF2B5EF4-FFF2-40B4-BE49-F238E27FC236}">
                <a16:creationId xmlns:a16="http://schemas.microsoft.com/office/drawing/2014/main" id="{84440345-D88A-9249-998D-99E502859590}"/>
              </a:ext>
            </a:extLst>
          </p:cNvPr>
          <p:cNvSpPr/>
          <p:nvPr/>
        </p:nvSpPr>
        <p:spPr>
          <a:xfrm>
            <a:off x="3733868" y="3710647"/>
            <a:ext cx="1324598" cy="777667"/>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CN" b="1" dirty="0">
                <a:solidFill>
                  <a:srgbClr val="67BD4A"/>
                </a:solidFill>
              </a:rPr>
              <a:t>Highly cited</a:t>
            </a:r>
          </a:p>
        </p:txBody>
      </p:sp>
      <p:sp>
        <p:nvSpPr>
          <p:cNvPr id="23" name="Right Arrow 22">
            <a:extLst>
              <a:ext uri="{FF2B5EF4-FFF2-40B4-BE49-F238E27FC236}">
                <a16:creationId xmlns:a16="http://schemas.microsoft.com/office/drawing/2014/main" id="{D8DA907A-EA08-3643-8F6A-DF13BE55CAF3}"/>
              </a:ext>
            </a:extLst>
          </p:cNvPr>
          <p:cNvSpPr/>
          <p:nvPr/>
        </p:nvSpPr>
        <p:spPr>
          <a:xfrm>
            <a:off x="2753014" y="3179393"/>
            <a:ext cx="837488" cy="381982"/>
          </a:xfrm>
          <a:prstGeom prst="rightArrow">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5" name="Right Arrow 24">
            <a:extLst>
              <a:ext uri="{FF2B5EF4-FFF2-40B4-BE49-F238E27FC236}">
                <a16:creationId xmlns:a16="http://schemas.microsoft.com/office/drawing/2014/main" id="{CD527F94-47B6-AF4F-B510-E474849BC298}"/>
              </a:ext>
            </a:extLst>
          </p:cNvPr>
          <p:cNvSpPr/>
          <p:nvPr/>
        </p:nvSpPr>
        <p:spPr>
          <a:xfrm>
            <a:off x="5337804" y="2575678"/>
            <a:ext cx="837488" cy="381982"/>
          </a:xfrm>
          <a:prstGeom prst="rightArrow">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6" name="Right Arrow 25">
            <a:extLst>
              <a:ext uri="{FF2B5EF4-FFF2-40B4-BE49-F238E27FC236}">
                <a16:creationId xmlns:a16="http://schemas.microsoft.com/office/drawing/2014/main" id="{B5267F04-90FA-BC44-A5DC-6E537B1CB82F}"/>
              </a:ext>
            </a:extLst>
          </p:cNvPr>
          <p:cNvSpPr/>
          <p:nvPr/>
        </p:nvSpPr>
        <p:spPr>
          <a:xfrm>
            <a:off x="5307894" y="3925227"/>
            <a:ext cx="837488" cy="381982"/>
          </a:xfrm>
          <a:prstGeom prst="rightArrow">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7" name="TextBox 26">
            <a:extLst>
              <a:ext uri="{FF2B5EF4-FFF2-40B4-BE49-F238E27FC236}">
                <a16:creationId xmlns:a16="http://schemas.microsoft.com/office/drawing/2014/main" id="{796496F0-0A21-244F-A569-7CFCA4FA067A}"/>
              </a:ext>
            </a:extLst>
          </p:cNvPr>
          <p:cNvSpPr txBox="1"/>
          <p:nvPr/>
        </p:nvSpPr>
        <p:spPr>
          <a:xfrm>
            <a:off x="605753" y="2371980"/>
            <a:ext cx="2161729" cy="461665"/>
          </a:xfrm>
          <a:prstGeom prst="rect">
            <a:avLst/>
          </a:prstGeom>
          <a:noFill/>
        </p:spPr>
        <p:txBody>
          <a:bodyPr wrap="square" rtlCol="0">
            <a:spAutoFit/>
          </a:bodyPr>
          <a:lstStyle/>
          <a:p>
            <a:r>
              <a:rPr lang="en-US" altLang="zh-CN" sz="2400" b="1" dirty="0">
                <a:solidFill>
                  <a:srgbClr val="005E84"/>
                </a:solidFill>
              </a:rPr>
              <a:t>Preparation</a:t>
            </a:r>
            <a:endParaRPr lang="en-CN" sz="2400" b="1" dirty="0">
              <a:solidFill>
                <a:srgbClr val="005E84"/>
              </a:solidFill>
            </a:endParaRPr>
          </a:p>
        </p:txBody>
      </p:sp>
      <p:grpSp>
        <p:nvGrpSpPr>
          <p:cNvPr id="31" name="Group 30">
            <a:extLst>
              <a:ext uri="{FF2B5EF4-FFF2-40B4-BE49-F238E27FC236}">
                <a16:creationId xmlns:a16="http://schemas.microsoft.com/office/drawing/2014/main" id="{469315B4-B7A8-1A41-9688-6CDFDFE3EE3A}"/>
              </a:ext>
            </a:extLst>
          </p:cNvPr>
          <p:cNvGrpSpPr/>
          <p:nvPr/>
        </p:nvGrpSpPr>
        <p:grpSpPr>
          <a:xfrm>
            <a:off x="6756407" y="3710647"/>
            <a:ext cx="4471886" cy="1157018"/>
            <a:chOff x="6756407" y="3710647"/>
            <a:chExt cx="4471886" cy="1157018"/>
          </a:xfrm>
        </p:grpSpPr>
        <p:sp>
          <p:nvSpPr>
            <p:cNvPr id="28" name="Rounded Rectangle 27">
              <a:extLst>
                <a:ext uri="{FF2B5EF4-FFF2-40B4-BE49-F238E27FC236}">
                  <a16:creationId xmlns:a16="http://schemas.microsoft.com/office/drawing/2014/main" id="{A09084F7-F7F5-A94E-9527-9B5B96269294}"/>
                </a:ext>
              </a:extLst>
            </p:cNvPr>
            <p:cNvSpPr/>
            <p:nvPr/>
          </p:nvSpPr>
          <p:spPr>
            <a:xfrm>
              <a:off x="6756407" y="3710647"/>
              <a:ext cx="4403745" cy="1157018"/>
            </a:xfrm>
            <a:prstGeom prst="roundRect">
              <a:avLst/>
            </a:prstGeom>
            <a:ln w="25400">
              <a:solidFill>
                <a:srgbClr val="67BD4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9" name="TextBox 28">
              <a:extLst>
                <a:ext uri="{FF2B5EF4-FFF2-40B4-BE49-F238E27FC236}">
                  <a16:creationId xmlns:a16="http://schemas.microsoft.com/office/drawing/2014/main" id="{D6BB8955-240D-DD4E-A1FB-576D213EE97B}"/>
                </a:ext>
              </a:extLst>
            </p:cNvPr>
            <p:cNvSpPr txBox="1"/>
            <p:nvPr/>
          </p:nvSpPr>
          <p:spPr>
            <a:xfrm>
              <a:off x="6824548" y="3778284"/>
              <a:ext cx="4403745" cy="967957"/>
            </a:xfrm>
            <a:prstGeom prst="rect">
              <a:avLst/>
            </a:prstGeom>
            <a:noFill/>
          </p:spPr>
          <p:txBody>
            <a:bodyPr wrap="square" rtlCol="0">
              <a:spAutoFit/>
            </a:bodyPr>
            <a:lstStyle/>
            <a:p>
              <a:pPr>
                <a:lnSpc>
                  <a:spcPct val="150000"/>
                </a:lnSpc>
              </a:pPr>
              <a:r>
                <a:rPr lang="en-US" sz="2000" dirty="0"/>
                <a:t>Patent </a:t>
              </a:r>
              <a:r>
                <a:rPr lang="en-US" altLang="zh-CN" sz="2000" dirty="0"/>
                <a:t>9</a:t>
              </a:r>
              <a:r>
                <a:rPr lang="zh-CN" altLang="en-US" sz="2000" dirty="0"/>
                <a:t> </a:t>
              </a:r>
              <a:r>
                <a:rPr lang="en-US" sz="2000" dirty="0"/>
                <a:t>Patent </a:t>
              </a:r>
              <a:r>
                <a:rPr lang="en-US" altLang="zh-CN" sz="2000" dirty="0"/>
                <a:t>10</a:t>
              </a:r>
              <a:r>
                <a:rPr lang="zh-CN" altLang="en-US" sz="2000" dirty="0"/>
                <a:t> </a:t>
              </a:r>
              <a:r>
                <a:rPr lang="en-US" sz="2000" dirty="0"/>
                <a:t>Patent </a:t>
              </a:r>
              <a:r>
                <a:rPr lang="en-US" altLang="zh-CN" sz="2000" dirty="0"/>
                <a:t>11</a:t>
              </a:r>
              <a:r>
                <a:rPr lang="zh-CN" altLang="en-US" sz="2000" dirty="0"/>
                <a:t> </a:t>
              </a:r>
              <a:r>
                <a:rPr lang="en-US" sz="2000" dirty="0"/>
                <a:t>Patent </a:t>
              </a:r>
              <a:r>
                <a:rPr lang="en-US" altLang="zh-CN" sz="2000" dirty="0"/>
                <a:t>12</a:t>
              </a:r>
              <a:r>
                <a:rPr lang="zh-CN" altLang="en-US" sz="2000" dirty="0"/>
                <a:t> </a:t>
              </a:r>
              <a:r>
                <a:rPr lang="en-US" sz="2000" dirty="0"/>
                <a:t>Patent </a:t>
              </a:r>
              <a:r>
                <a:rPr lang="en-US" altLang="zh-CN" sz="2000" dirty="0"/>
                <a:t>13</a:t>
              </a:r>
              <a:r>
                <a:rPr lang="zh-CN" altLang="en-US" sz="2000" dirty="0"/>
                <a:t> </a:t>
              </a:r>
              <a:r>
                <a:rPr lang="en-US" sz="2000" dirty="0"/>
                <a:t>Patent </a:t>
              </a:r>
              <a:r>
                <a:rPr lang="en-US" altLang="zh-CN" sz="2000" dirty="0"/>
                <a:t>14</a:t>
              </a:r>
              <a:r>
                <a:rPr lang="zh-CN" altLang="en-US" sz="2000" dirty="0"/>
                <a:t> </a:t>
              </a:r>
              <a:r>
                <a:rPr lang="en-US" sz="2000" dirty="0"/>
                <a:t>Patent </a:t>
              </a:r>
              <a:r>
                <a:rPr lang="en-US" altLang="zh-CN" sz="2000" dirty="0"/>
                <a:t>15</a:t>
              </a:r>
              <a:r>
                <a:rPr lang="zh-CN" altLang="en-US" sz="2000" dirty="0"/>
                <a:t> </a:t>
              </a:r>
              <a:r>
                <a:rPr lang="en-US" sz="2000" dirty="0"/>
                <a:t>Patent </a:t>
              </a:r>
              <a:r>
                <a:rPr lang="en-US" altLang="zh-CN" sz="2000" dirty="0"/>
                <a:t>16</a:t>
              </a:r>
              <a:endParaRPr lang="en-US" sz="2000" dirty="0"/>
            </a:p>
          </p:txBody>
        </p:sp>
      </p:grpSp>
      <p:sp>
        <p:nvSpPr>
          <p:cNvPr id="2" name="Slide Number Placeholder 1">
            <a:extLst>
              <a:ext uri="{FF2B5EF4-FFF2-40B4-BE49-F238E27FC236}">
                <a16:creationId xmlns:a16="http://schemas.microsoft.com/office/drawing/2014/main" id="{E0B426E1-AE0C-B946-BA0F-A56ECAE4B527}"/>
              </a:ext>
            </a:extLst>
          </p:cNvPr>
          <p:cNvSpPr>
            <a:spLocks noGrp="1"/>
          </p:cNvSpPr>
          <p:nvPr>
            <p:ph type="sldNum" sz="quarter" idx="12"/>
          </p:nvPr>
        </p:nvSpPr>
        <p:spPr/>
        <p:txBody>
          <a:bodyPr/>
          <a:lstStyle/>
          <a:p>
            <a:fld id="{73AB32EF-5685-C143-9CE0-3404BB7CA47A}" type="slidenum">
              <a:rPr lang="en-CN" smtClean="0"/>
              <a:t>18</a:t>
            </a:fld>
            <a:endParaRPr lang="en-CN"/>
          </a:p>
        </p:txBody>
      </p:sp>
    </p:spTree>
    <p:extLst>
      <p:ext uri="{BB962C8B-B14F-4D97-AF65-F5344CB8AC3E}">
        <p14:creationId xmlns:p14="http://schemas.microsoft.com/office/powerpoint/2010/main" val="1744071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AEEE8-AFFD-4846-8015-5E9B2416D18A}"/>
              </a:ext>
            </a:extLst>
          </p:cNvPr>
          <p:cNvSpPr>
            <a:spLocks noGrp="1"/>
          </p:cNvSpPr>
          <p:nvPr>
            <p:ph idx="1"/>
          </p:nvPr>
        </p:nvSpPr>
        <p:spPr>
          <a:xfrm>
            <a:off x="512956" y="974185"/>
            <a:ext cx="11918796" cy="5602887"/>
          </a:xfrm>
        </p:spPr>
        <p:txBody>
          <a:bodyPr>
            <a:normAutofit fontScale="92500" lnSpcReduction="10000"/>
          </a:bodyPr>
          <a:lstStyle/>
          <a:p>
            <a:pPr marL="342900" indent="-342900">
              <a:buFont typeface="+mj-lt"/>
              <a:buAutoNum type="arabicPeriod"/>
            </a:pPr>
            <a:r>
              <a:rPr lang="en-US" sz="1800" dirty="0">
                <a:hlinkClick r:id="rId2"/>
              </a:rPr>
              <a:t>Hydrogen and oxygen battery, or hudrogen and oxygen to fire a combustion engine and/or for commerce.</a:t>
            </a:r>
            <a:endParaRPr lang="en-US" sz="1800" dirty="0"/>
          </a:p>
          <a:p>
            <a:pPr marL="342900" indent="-342900">
              <a:buFont typeface="+mj-lt"/>
              <a:buAutoNum type="arabicPeriod"/>
            </a:pPr>
            <a:r>
              <a:rPr lang="en-US" sz="1800" dirty="0">
                <a:hlinkClick r:id="rId3"/>
              </a:rPr>
              <a:t>Hydrogen and Oxygen Gases, Produced on Demand by Electrolysis, as a Partial Hybrid Fuel Source for Internal Combustion Engines</a:t>
            </a:r>
            <a:endParaRPr lang="en-US" sz="1800" dirty="0"/>
          </a:p>
          <a:p>
            <a:pPr marL="342900" indent="-342900">
              <a:buFont typeface="+mj-lt"/>
              <a:buAutoNum type="arabicPeriod"/>
            </a:pPr>
            <a:r>
              <a:rPr lang="en-US" sz="1800" dirty="0">
                <a:hlinkClick r:id="rId4"/>
              </a:rPr>
              <a:t>Hydrogen/oxygen fuel cell</a:t>
            </a:r>
            <a:endParaRPr lang="en-US" sz="1800" dirty="0"/>
          </a:p>
          <a:p>
            <a:pPr marL="342900" indent="-342900">
              <a:buFont typeface="+mj-lt"/>
              <a:buAutoNum type="arabicPeriod"/>
            </a:pPr>
            <a:r>
              <a:rPr lang="en-US" sz="1800" dirty="0">
                <a:hlinkClick r:id="rId5"/>
              </a:rPr>
              <a:t>On Demand Hydrogen Enhancement System for Internal and External Combustion Engine</a:t>
            </a:r>
            <a:endParaRPr lang="en-US" sz="1800" dirty="0"/>
          </a:p>
          <a:p>
            <a:pPr marL="342900" indent="-342900">
              <a:buFont typeface="+mj-lt"/>
              <a:buAutoNum type="arabicPeriod"/>
            </a:pPr>
            <a:r>
              <a:rPr lang="en-US" sz="1800" dirty="0">
                <a:hlinkClick r:id="rId6"/>
              </a:rPr>
              <a:t>Hydrogen/oxygen Fuel Cell</a:t>
            </a:r>
            <a:endParaRPr lang="en-US" sz="1800" dirty="0"/>
          </a:p>
          <a:p>
            <a:pPr marL="342900" indent="-342900">
              <a:buFont typeface="+mj-lt"/>
              <a:buAutoNum type="arabicPeriod"/>
            </a:pPr>
            <a:r>
              <a:rPr lang="en-US" sz="1800" dirty="0">
                <a:hlinkClick r:id="rId7"/>
              </a:rPr>
              <a:t>Hydrogen/oxygen generating system with temperature control</a:t>
            </a:r>
            <a:endParaRPr lang="en-US" sz="1800" dirty="0"/>
          </a:p>
          <a:p>
            <a:pPr marL="342900" indent="-342900">
              <a:buFont typeface="+mj-lt"/>
              <a:buAutoNum type="arabicPeriod"/>
            </a:pPr>
            <a:r>
              <a:rPr lang="en-US" sz="1800" dirty="0">
                <a:hlinkClick r:id="rId8"/>
              </a:rPr>
              <a:t>Portable Compact Electrolytic Hydrogen-Oxygen Gas Generating and Conditioning Apparatus</a:t>
            </a:r>
            <a:endParaRPr lang="en-US" sz="1800" dirty="0"/>
          </a:p>
          <a:p>
            <a:pPr marL="342900" indent="-342900">
              <a:buFont typeface="+mj-lt"/>
              <a:buAutoNum type="arabicPeriod"/>
            </a:pPr>
            <a:r>
              <a:rPr lang="en-US" sz="1800" dirty="0">
                <a:hlinkClick r:id="rId9"/>
              </a:rPr>
              <a:t>Hydrogen/oxygen Generating System With Temperature Control</a:t>
            </a:r>
            <a:endParaRPr lang="en-US" sz="1800" dirty="0"/>
          </a:p>
          <a:p>
            <a:pPr marL="342900" indent="-342900">
              <a:buFont typeface="+mj-lt"/>
              <a:buAutoNum type="arabicPeriod"/>
            </a:pPr>
            <a:r>
              <a:rPr lang="en-US" sz="1800" dirty="0">
                <a:hlinkClick r:id="rId10"/>
              </a:rPr>
              <a:t>Steam reformer with internal hydrogen purification</a:t>
            </a:r>
            <a:endParaRPr lang="en-US" sz="1800" dirty="0"/>
          </a:p>
          <a:p>
            <a:pPr marL="342900" indent="-342900">
              <a:buFont typeface="+mj-lt"/>
              <a:buAutoNum type="arabicPeriod"/>
            </a:pPr>
            <a:r>
              <a:rPr lang="en-US" sz="1800" dirty="0">
                <a:hlinkClick r:id="rId11"/>
              </a:rPr>
              <a:t>Method for the production of hydrogen-containing gaseous mixtures</a:t>
            </a:r>
            <a:endParaRPr lang="en-US" sz="1800" dirty="0"/>
          </a:p>
          <a:p>
            <a:pPr marL="342900" indent="-342900">
              <a:buFont typeface="+mj-lt"/>
              <a:buAutoNum type="arabicPeriod"/>
            </a:pPr>
            <a:r>
              <a:rPr lang="en-US" sz="1800" dirty="0">
                <a:hlinkClick r:id="rId12"/>
              </a:rPr>
              <a:t>Hydrogen producing fuel processing system</a:t>
            </a:r>
            <a:endParaRPr lang="en-US" sz="1800" dirty="0"/>
          </a:p>
          <a:p>
            <a:pPr marL="342900" indent="-342900">
              <a:buFont typeface="+mj-lt"/>
              <a:buAutoNum type="arabicPeriod"/>
            </a:pPr>
            <a:r>
              <a:rPr lang="en-US" sz="1800" dirty="0">
                <a:hlinkClick r:id="rId13"/>
              </a:rPr>
              <a:t>Steam reformer with internal hydrogen purification</a:t>
            </a:r>
            <a:endParaRPr lang="en-US" sz="1800" dirty="0"/>
          </a:p>
          <a:p>
            <a:pPr marL="342900" indent="-342900">
              <a:buFont typeface="+mj-lt"/>
              <a:buAutoNum type="arabicPeriod"/>
            </a:pPr>
            <a:r>
              <a:rPr lang="en-US" sz="1800" dirty="0">
                <a:hlinkClick r:id="rId14"/>
              </a:rPr>
              <a:t>Hydrogen generation by hydrolysis of hydrides for undersea vehicle fuel cell energy systems</a:t>
            </a:r>
            <a:endParaRPr lang="en-US" sz="1800" dirty="0"/>
          </a:p>
          <a:p>
            <a:pPr marL="342900" indent="-342900">
              <a:buFont typeface="+mj-lt"/>
              <a:buAutoNum type="arabicPeriod"/>
            </a:pPr>
            <a:r>
              <a:rPr lang="en-US" sz="1800" dirty="0">
                <a:hlinkClick r:id="rId15"/>
              </a:rPr>
              <a:t>System for hydrogen generation</a:t>
            </a:r>
            <a:endParaRPr lang="en-US" sz="1800" dirty="0"/>
          </a:p>
          <a:p>
            <a:pPr marL="342900" indent="-342900">
              <a:buFont typeface="+mj-lt"/>
              <a:buAutoNum type="arabicPeriod"/>
            </a:pPr>
            <a:r>
              <a:rPr lang="en-US" sz="1800" dirty="0">
                <a:hlinkClick r:id="rId16"/>
              </a:rPr>
              <a:t>Method and system for supplying hydrogen for use in fuel cells</a:t>
            </a:r>
            <a:endParaRPr lang="en-US" sz="1800" dirty="0"/>
          </a:p>
          <a:p>
            <a:pPr marL="342900" indent="-342900">
              <a:buFont typeface="+mj-lt"/>
              <a:buAutoNum type="arabicPeriod"/>
            </a:pPr>
            <a:r>
              <a:rPr lang="en-US" sz="1800" dirty="0">
                <a:hlinkClick r:id="rId17"/>
              </a:rPr>
              <a:t>Method of producing membrane electrode assemblies for use in proton exchange membrane and direct methanol fuel cells</a:t>
            </a:r>
            <a:endParaRPr lang="en-US" sz="1800" dirty="0"/>
          </a:p>
        </p:txBody>
      </p:sp>
      <p:sp>
        <p:nvSpPr>
          <p:cNvPr id="6" name="TextBox 5">
            <a:extLst>
              <a:ext uri="{FF2B5EF4-FFF2-40B4-BE49-F238E27FC236}">
                <a16:creationId xmlns:a16="http://schemas.microsoft.com/office/drawing/2014/main" id="{FCE9C98A-9F7E-6643-805A-3BA734B8C2B8}"/>
              </a:ext>
            </a:extLst>
          </p:cNvPr>
          <p:cNvSpPr txBox="1"/>
          <p:nvPr/>
        </p:nvSpPr>
        <p:spPr>
          <a:xfrm>
            <a:off x="512956" y="280927"/>
            <a:ext cx="4860901" cy="523220"/>
          </a:xfrm>
          <a:prstGeom prst="rect">
            <a:avLst/>
          </a:prstGeom>
          <a:noFill/>
        </p:spPr>
        <p:txBody>
          <a:bodyPr wrap="square" rtlCol="0">
            <a:spAutoFit/>
          </a:bodyPr>
          <a:lstStyle/>
          <a:p>
            <a:r>
              <a:rPr lang="en-US" altLang="zh-CN" sz="2800" b="1" dirty="0">
                <a:solidFill>
                  <a:srgbClr val="67BD4A"/>
                </a:solidFill>
              </a:rPr>
              <a:t>Inactive</a:t>
            </a:r>
            <a:r>
              <a:rPr lang="zh-CN" altLang="en-US" sz="2800" b="1" dirty="0">
                <a:solidFill>
                  <a:srgbClr val="67BD4A"/>
                </a:solidFill>
              </a:rPr>
              <a:t> </a:t>
            </a:r>
            <a:r>
              <a:rPr lang="en-US" altLang="zh-CN" sz="2800" b="1" dirty="0">
                <a:solidFill>
                  <a:srgbClr val="67BD4A"/>
                </a:solidFill>
              </a:rPr>
              <a:t>patents</a:t>
            </a:r>
            <a:endParaRPr lang="en-CN" sz="2800" b="1" dirty="0">
              <a:solidFill>
                <a:srgbClr val="67BD4A"/>
              </a:solidFill>
            </a:endParaRPr>
          </a:p>
        </p:txBody>
      </p:sp>
      <p:sp>
        <p:nvSpPr>
          <p:cNvPr id="2" name="Slide Number Placeholder 1">
            <a:extLst>
              <a:ext uri="{FF2B5EF4-FFF2-40B4-BE49-F238E27FC236}">
                <a16:creationId xmlns:a16="http://schemas.microsoft.com/office/drawing/2014/main" id="{CCE06786-B61D-CC45-907E-CDE4C93CDA09}"/>
              </a:ext>
            </a:extLst>
          </p:cNvPr>
          <p:cNvSpPr>
            <a:spLocks noGrp="1"/>
          </p:cNvSpPr>
          <p:nvPr>
            <p:ph type="sldNum" sz="quarter" idx="12"/>
          </p:nvPr>
        </p:nvSpPr>
        <p:spPr/>
        <p:txBody>
          <a:bodyPr/>
          <a:lstStyle/>
          <a:p>
            <a:fld id="{73AB32EF-5685-C143-9CE0-3404BB7CA47A}" type="slidenum">
              <a:rPr lang="en-CN" smtClean="0"/>
              <a:t>19</a:t>
            </a:fld>
            <a:endParaRPr lang="en-CN"/>
          </a:p>
        </p:txBody>
      </p:sp>
    </p:spTree>
    <p:extLst>
      <p:ext uri="{BB962C8B-B14F-4D97-AF65-F5344CB8AC3E}">
        <p14:creationId xmlns:p14="http://schemas.microsoft.com/office/powerpoint/2010/main" val="378500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B1929DE1-6D92-D846-8E16-0647FD993020}"/>
              </a:ext>
            </a:extLst>
          </p:cNvPr>
          <p:cNvSpPr/>
          <p:nvPr/>
        </p:nvSpPr>
        <p:spPr>
          <a:xfrm rot="10800000">
            <a:off x="3216198" y="0"/>
            <a:ext cx="8975800" cy="6858000"/>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D8ABEB7B-D4F3-BC40-B7BA-5A468F82165E}"/>
              </a:ext>
            </a:extLst>
          </p:cNvPr>
          <p:cNvSpPr txBox="1"/>
          <p:nvPr/>
        </p:nvSpPr>
        <p:spPr>
          <a:xfrm>
            <a:off x="6741063" y="1749871"/>
            <a:ext cx="4703685" cy="3411062"/>
          </a:xfrm>
          <a:prstGeom prst="rect">
            <a:avLst/>
          </a:prstGeom>
          <a:noFill/>
        </p:spPr>
        <p:txBody>
          <a:bodyPr wrap="square">
            <a:spAutoFit/>
          </a:bodyPr>
          <a:lstStyle/>
          <a:p>
            <a:pPr algn="l" rtl="0">
              <a:lnSpc>
                <a:spcPct val="150000"/>
              </a:lnSpc>
              <a:spcBef>
                <a:spcPts val="0"/>
              </a:spcBef>
              <a:spcAft>
                <a:spcPts val="1200"/>
              </a:spcAft>
            </a:pPr>
            <a:r>
              <a:rPr lang="en-US" altLang="zh-CN" sz="2800" b="1" i="0" u="none" strike="noStrike" dirty="0">
                <a:solidFill>
                  <a:schemeClr val="bg1"/>
                </a:solidFill>
                <a:effectLst/>
              </a:rPr>
              <a:t>01</a:t>
            </a:r>
            <a:r>
              <a:rPr lang="zh-CN" altLang="en-US" sz="2800" b="1" i="0" u="none" strike="noStrike" dirty="0">
                <a:solidFill>
                  <a:schemeClr val="bg1"/>
                </a:solidFill>
                <a:effectLst/>
              </a:rPr>
              <a:t> </a:t>
            </a:r>
            <a:r>
              <a:rPr lang="en-US" altLang="zh-CN" sz="2800" b="1" i="0" u="none" strike="noStrike" dirty="0">
                <a:solidFill>
                  <a:schemeClr val="bg1"/>
                </a:solidFill>
                <a:effectLst/>
              </a:rPr>
              <a:t>Patent</a:t>
            </a:r>
            <a:r>
              <a:rPr lang="zh-CN" altLang="en-US" sz="2800" b="1" i="0" u="none" strike="noStrike" dirty="0">
                <a:solidFill>
                  <a:schemeClr val="bg1"/>
                </a:solidFill>
                <a:effectLst/>
              </a:rPr>
              <a:t> </a:t>
            </a:r>
            <a:r>
              <a:rPr lang="en-US" altLang="zh-CN" sz="2800" b="1" i="0" u="none" strike="noStrike" dirty="0">
                <a:solidFill>
                  <a:schemeClr val="bg1"/>
                </a:solidFill>
                <a:effectLst/>
              </a:rPr>
              <a:t>Background</a:t>
            </a:r>
          </a:p>
          <a:p>
            <a:pPr algn="l" rtl="0">
              <a:lnSpc>
                <a:spcPct val="150000"/>
              </a:lnSpc>
              <a:spcBef>
                <a:spcPts val="0"/>
              </a:spcBef>
              <a:spcAft>
                <a:spcPts val="1200"/>
              </a:spcAft>
            </a:pPr>
            <a:r>
              <a:rPr lang="en-US" altLang="zh-CN" sz="2800" b="1" i="0" u="none" strike="noStrike" dirty="0">
                <a:solidFill>
                  <a:schemeClr val="bg1"/>
                </a:solidFill>
                <a:effectLst/>
              </a:rPr>
              <a:t>02</a:t>
            </a:r>
            <a:r>
              <a:rPr lang="zh-CN" altLang="en-US" sz="2800" b="1" i="0" u="none" strike="noStrike" dirty="0">
                <a:solidFill>
                  <a:schemeClr val="bg1"/>
                </a:solidFill>
                <a:effectLst/>
              </a:rPr>
              <a:t> </a:t>
            </a:r>
            <a:r>
              <a:rPr lang="en-US" altLang="zh-CN" sz="2800" b="1" i="0" u="none" strike="noStrike" dirty="0">
                <a:solidFill>
                  <a:schemeClr val="bg1"/>
                </a:solidFill>
                <a:effectLst/>
              </a:rPr>
              <a:t>Search</a:t>
            </a:r>
            <a:r>
              <a:rPr lang="zh-CN" altLang="en-US" sz="2800" b="1" i="0" u="none" strike="noStrike" dirty="0">
                <a:solidFill>
                  <a:schemeClr val="bg1"/>
                </a:solidFill>
                <a:effectLst/>
              </a:rPr>
              <a:t> </a:t>
            </a:r>
            <a:r>
              <a:rPr lang="en-US" altLang="zh-CN" sz="2800" b="1" i="0" u="none" strike="noStrike" dirty="0">
                <a:solidFill>
                  <a:schemeClr val="bg1"/>
                </a:solidFill>
                <a:effectLst/>
              </a:rPr>
              <a:t>Strategy</a:t>
            </a:r>
            <a:br>
              <a:rPr lang="en-US" sz="2800" b="1" i="0" u="none" strike="noStrike" dirty="0">
                <a:solidFill>
                  <a:schemeClr val="bg1"/>
                </a:solidFill>
                <a:effectLst/>
              </a:rPr>
            </a:br>
            <a:r>
              <a:rPr lang="en-US" altLang="zh-CN" sz="2800" b="1" i="0" u="none" strike="noStrike" dirty="0">
                <a:solidFill>
                  <a:schemeClr val="bg1"/>
                </a:solidFill>
                <a:effectLst/>
              </a:rPr>
              <a:t>03</a:t>
            </a:r>
            <a:r>
              <a:rPr lang="zh-CN" altLang="en-US" sz="2800" b="1" i="0" u="none" strike="noStrike" dirty="0">
                <a:solidFill>
                  <a:schemeClr val="bg1"/>
                </a:solidFill>
                <a:effectLst/>
              </a:rPr>
              <a:t> </a:t>
            </a:r>
            <a:r>
              <a:rPr lang="en-US" altLang="zh-CN" sz="2800" b="1" i="0" u="none" strike="noStrike" dirty="0">
                <a:solidFill>
                  <a:schemeClr val="bg1"/>
                </a:solidFill>
                <a:effectLst/>
              </a:rPr>
              <a:t>Existing</a:t>
            </a:r>
            <a:r>
              <a:rPr lang="zh-CN" altLang="en-US" sz="2800" b="1" i="0" u="none" strike="noStrike" dirty="0">
                <a:solidFill>
                  <a:schemeClr val="bg1"/>
                </a:solidFill>
                <a:effectLst/>
              </a:rPr>
              <a:t> </a:t>
            </a:r>
            <a:r>
              <a:rPr lang="en-US" altLang="zh-CN" sz="2800" b="1" i="0" u="none" strike="noStrike" dirty="0">
                <a:solidFill>
                  <a:schemeClr val="bg1"/>
                </a:solidFill>
                <a:effectLst/>
              </a:rPr>
              <a:t>Technologies</a:t>
            </a:r>
            <a:br>
              <a:rPr lang="en-US" sz="2800" b="1" i="0" u="none" strike="noStrike" dirty="0">
                <a:solidFill>
                  <a:schemeClr val="bg1"/>
                </a:solidFill>
                <a:effectLst/>
              </a:rPr>
            </a:br>
            <a:r>
              <a:rPr lang="en-US" altLang="zh-CN" sz="2800" b="1" i="0" u="none" strike="noStrike" dirty="0">
                <a:solidFill>
                  <a:schemeClr val="bg1"/>
                </a:solidFill>
                <a:effectLst/>
              </a:rPr>
              <a:t>04</a:t>
            </a:r>
            <a:r>
              <a:rPr lang="zh-CN" altLang="en-US" sz="2800" b="1" i="0" u="none" strike="noStrike" dirty="0">
                <a:solidFill>
                  <a:schemeClr val="bg1"/>
                </a:solidFill>
                <a:effectLst/>
              </a:rPr>
              <a:t> </a:t>
            </a:r>
            <a:r>
              <a:rPr lang="en-US" altLang="zh-CN" sz="2800" b="1" i="0" u="none" strike="noStrike" dirty="0">
                <a:solidFill>
                  <a:schemeClr val="bg1"/>
                </a:solidFill>
                <a:effectLst/>
              </a:rPr>
              <a:t>Our</a:t>
            </a:r>
            <a:r>
              <a:rPr lang="zh-CN" altLang="en-US" sz="2800" b="1" i="0" u="none" strike="noStrike" dirty="0">
                <a:solidFill>
                  <a:schemeClr val="bg1"/>
                </a:solidFill>
                <a:effectLst/>
              </a:rPr>
              <a:t> </a:t>
            </a:r>
            <a:r>
              <a:rPr lang="en-US" altLang="zh-CN" sz="2800" b="1" i="0" u="none" strike="noStrike" dirty="0">
                <a:solidFill>
                  <a:schemeClr val="bg1"/>
                </a:solidFill>
                <a:effectLst/>
              </a:rPr>
              <a:t>choice</a:t>
            </a:r>
            <a:br>
              <a:rPr lang="en-US" sz="2800" b="1" i="0" u="none" strike="noStrike" dirty="0">
                <a:solidFill>
                  <a:schemeClr val="bg1"/>
                </a:solidFill>
                <a:effectLst/>
              </a:rPr>
            </a:br>
            <a:r>
              <a:rPr lang="en-US" altLang="zh-CN" sz="2800" b="1" i="0" u="none" strike="noStrike" dirty="0">
                <a:solidFill>
                  <a:schemeClr val="bg1"/>
                </a:solidFill>
                <a:effectLst/>
              </a:rPr>
              <a:t>05</a:t>
            </a:r>
            <a:r>
              <a:rPr lang="zh-CN" altLang="en-US" sz="2800" b="1" i="0" u="none" strike="noStrike" dirty="0">
                <a:solidFill>
                  <a:schemeClr val="bg1"/>
                </a:solidFill>
                <a:effectLst/>
              </a:rPr>
              <a:t> </a:t>
            </a:r>
            <a:r>
              <a:rPr lang="en-US" altLang="zh-CN" sz="2800" b="1" i="0" u="none" strike="noStrike" dirty="0">
                <a:solidFill>
                  <a:schemeClr val="bg1"/>
                </a:solidFill>
                <a:effectLst/>
              </a:rPr>
              <a:t>Reflection</a:t>
            </a:r>
            <a:r>
              <a:rPr lang="zh-CN" altLang="en-US" sz="2800" b="1" i="0" u="none" strike="noStrike" dirty="0">
                <a:solidFill>
                  <a:schemeClr val="bg1"/>
                </a:solidFill>
                <a:effectLst/>
              </a:rPr>
              <a:t> </a:t>
            </a:r>
            <a:r>
              <a:rPr lang="en-US" altLang="zh-CN" sz="2800" b="1" i="0" u="none" strike="noStrike" dirty="0">
                <a:solidFill>
                  <a:schemeClr val="bg1"/>
                </a:solidFill>
                <a:effectLst/>
              </a:rPr>
              <a:t>&amp;</a:t>
            </a:r>
            <a:r>
              <a:rPr lang="zh-CN" altLang="en-US" sz="2800" b="1" i="0" u="none" strike="noStrike" dirty="0">
                <a:solidFill>
                  <a:schemeClr val="bg1"/>
                </a:solidFill>
                <a:effectLst/>
              </a:rPr>
              <a:t> </a:t>
            </a:r>
            <a:r>
              <a:rPr lang="en-US" altLang="zh-CN" sz="2800" b="1" i="0" u="none" strike="noStrike" dirty="0">
                <a:solidFill>
                  <a:schemeClr val="bg1"/>
                </a:solidFill>
                <a:effectLst/>
              </a:rPr>
              <a:t>Challenges</a:t>
            </a:r>
            <a:endParaRPr lang="en-US" sz="2800" b="1" i="0" u="none" strike="noStrike" dirty="0">
              <a:solidFill>
                <a:schemeClr val="bg1"/>
              </a:solidFill>
              <a:effectLst/>
            </a:endParaRPr>
          </a:p>
        </p:txBody>
      </p:sp>
      <p:sp>
        <p:nvSpPr>
          <p:cNvPr id="7" name="Pentagon 6">
            <a:extLst>
              <a:ext uri="{FF2B5EF4-FFF2-40B4-BE49-F238E27FC236}">
                <a16:creationId xmlns:a16="http://schemas.microsoft.com/office/drawing/2014/main" id="{B4343E5F-828D-C44B-B183-D61FE6C9899E}"/>
              </a:ext>
            </a:extLst>
          </p:cNvPr>
          <p:cNvSpPr/>
          <p:nvPr/>
        </p:nvSpPr>
        <p:spPr>
          <a:xfrm>
            <a:off x="0" y="2661181"/>
            <a:ext cx="3524865" cy="1561171"/>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A1C43BC5-8AB0-514D-AAEF-1DEBC70EFC82}"/>
              </a:ext>
            </a:extLst>
          </p:cNvPr>
          <p:cNvSpPr txBox="1"/>
          <p:nvPr/>
        </p:nvSpPr>
        <p:spPr>
          <a:xfrm>
            <a:off x="322456" y="2916793"/>
            <a:ext cx="2893742" cy="923330"/>
          </a:xfrm>
          <a:prstGeom prst="rect">
            <a:avLst/>
          </a:prstGeom>
          <a:noFill/>
        </p:spPr>
        <p:txBody>
          <a:bodyPr wrap="square" rtlCol="0">
            <a:spAutoFit/>
          </a:bodyPr>
          <a:lstStyle/>
          <a:p>
            <a:r>
              <a:rPr lang="en-US" altLang="zh-CN" sz="5400" b="1" dirty="0">
                <a:solidFill>
                  <a:schemeClr val="bg1"/>
                </a:solidFill>
              </a:rPr>
              <a:t>Content</a:t>
            </a:r>
            <a:endParaRPr lang="en-CN" sz="5400" b="1" dirty="0">
              <a:solidFill>
                <a:schemeClr val="bg1"/>
              </a:solidFill>
            </a:endParaRPr>
          </a:p>
        </p:txBody>
      </p:sp>
      <p:sp>
        <p:nvSpPr>
          <p:cNvPr id="2" name="Slide Number Placeholder 1">
            <a:extLst>
              <a:ext uri="{FF2B5EF4-FFF2-40B4-BE49-F238E27FC236}">
                <a16:creationId xmlns:a16="http://schemas.microsoft.com/office/drawing/2014/main" id="{1759410A-4920-0448-8397-AB8324B84A50}"/>
              </a:ext>
            </a:extLst>
          </p:cNvPr>
          <p:cNvSpPr>
            <a:spLocks noGrp="1"/>
          </p:cNvSpPr>
          <p:nvPr>
            <p:ph type="sldNum" sz="quarter" idx="12"/>
          </p:nvPr>
        </p:nvSpPr>
        <p:spPr/>
        <p:txBody>
          <a:bodyPr/>
          <a:lstStyle/>
          <a:p>
            <a:fld id="{73AB32EF-5685-C143-9CE0-3404BB7CA47A}" type="slidenum">
              <a:rPr lang="en-CN" smtClean="0"/>
              <a:t>2</a:t>
            </a:fld>
            <a:endParaRPr lang="en-CN"/>
          </a:p>
        </p:txBody>
      </p:sp>
    </p:spTree>
    <p:extLst>
      <p:ext uri="{BB962C8B-B14F-4D97-AF65-F5344CB8AC3E}">
        <p14:creationId xmlns:p14="http://schemas.microsoft.com/office/powerpoint/2010/main" val="3935628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E9C98A-9F7E-6643-805A-3BA734B8C2B8}"/>
              </a:ext>
            </a:extLst>
          </p:cNvPr>
          <p:cNvSpPr txBox="1"/>
          <p:nvPr/>
        </p:nvSpPr>
        <p:spPr>
          <a:xfrm>
            <a:off x="512956" y="280927"/>
            <a:ext cx="4860901" cy="523220"/>
          </a:xfrm>
          <a:prstGeom prst="rect">
            <a:avLst/>
          </a:prstGeom>
          <a:noFill/>
        </p:spPr>
        <p:txBody>
          <a:bodyPr wrap="square" rtlCol="0">
            <a:spAutoFit/>
          </a:bodyPr>
          <a:lstStyle/>
          <a:p>
            <a:r>
              <a:rPr lang="en-US" altLang="zh-CN" sz="2800" b="1" dirty="0">
                <a:solidFill>
                  <a:srgbClr val="67BD4A"/>
                </a:solidFill>
              </a:rPr>
              <a:t>Active</a:t>
            </a:r>
            <a:r>
              <a:rPr lang="zh-CN" altLang="en-US" sz="2800" b="1" dirty="0">
                <a:solidFill>
                  <a:srgbClr val="67BD4A"/>
                </a:solidFill>
              </a:rPr>
              <a:t> </a:t>
            </a:r>
            <a:r>
              <a:rPr lang="en-US" altLang="zh-CN" sz="2800" b="1" dirty="0">
                <a:solidFill>
                  <a:srgbClr val="67BD4A"/>
                </a:solidFill>
              </a:rPr>
              <a:t>patents</a:t>
            </a:r>
            <a:endParaRPr lang="en-CN" sz="2800" b="1" dirty="0">
              <a:solidFill>
                <a:srgbClr val="67BD4A"/>
              </a:solidFill>
            </a:endParaRPr>
          </a:p>
        </p:txBody>
      </p:sp>
      <p:sp>
        <p:nvSpPr>
          <p:cNvPr id="7" name="Content Placeholder 2">
            <a:extLst>
              <a:ext uri="{FF2B5EF4-FFF2-40B4-BE49-F238E27FC236}">
                <a16:creationId xmlns:a16="http://schemas.microsoft.com/office/drawing/2014/main" id="{56B7998F-ED56-A444-A24F-59BD6000315A}"/>
              </a:ext>
            </a:extLst>
          </p:cNvPr>
          <p:cNvSpPr>
            <a:spLocks noGrp="1"/>
          </p:cNvSpPr>
          <p:nvPr>
            <p:ph idx="1"/>
          </p:nvPr>
        </p:nvSpPr>
        <p:spPr>
          <a:xfrm>
            <a:off x="512956" y="860419"/>
            <a:ext cx="11543056" cy="5887755"/>
          </a:xfrm>
        </p:spPr>
        <p:txBody>
          <a:bodyPr>
            <a:noAutofit/>
          </a:bodyPr>
          <a:lstStyle/>
          <a:p>
            <a:pPr marL="514350" indent="-514350">
              <a:buFont typeface="+mj-lt"/>
              <a:buAutoNum type="arabicPeriod"/>
            </a:pPr>
            <a:r>
              <a:rPr lang="en-US" sz="1700" dirty="0">
                <a:hlinkClick r:id="rId2"/>
              </a:rPr>
              <a:t>System and method for generating hydrogen and oxygen gases</a:t>
            </a:r>
            <a:endParaRPr lang="en-US" sz="1700" dirty="0"/>
          </a:p>
          <a:p>
            <a:pPr marL="514350" indent="-514350">
              <a:buFont typeface="+mj-lt"/>
              <a:buAutoNum type="arabicPeriod"/>
            </a:pPr>
            <a:r>
              <a:rPr lang="en-US" sz="1700" dirty="0">
                <a:hlinkClick r:id="rId3"/>
              </a:rPr>
              <a:t>Electrolyzed hydrogen gas enhancement of hydrocarbon fuel combustion</a:t>
            </a:r>
            <a:endParaRPr lang="en-US" sz="1700" b="1" dirty="0">
              <a:hlinkClick r:id="rId3"/>
            </a:endParaRPr>
          </a:p>
          <a:p>
            <a:pPr marL="514350" indent="-514350">
              <a:buFont typeface="+mj-lt"/>
              <a:buAutoNum type="arabicPeriod"/>
            </a:pPr>
            <a:r>
              <a:rPr lang="en-US" sz="1700" dirty="0">
                <a:hlinkClick r:id="rId3"/>
              </a:rPr>
              <a:t>Hydrogen production system and methods of using same</a:t>
            </a:r>
            <a:endParaRPr lang="en-US" sz="1700" b="1" dirty="0">
              <a:hlinkClick r:id="rId3"/>
            </a:endParaRPr>
          </a:p>
          <a:p>
            <a:pPr marL="514350" indent="-514350">
              <a:buFont typeface="+mj-lt"/>
              <a:buAutoNum type="arabicPeriod"/>
            </a:pPr>
            <a:r>
              <a:rPr lang="en-US" sz="1700" dirty="0">
                <a:hlinkClick r:id="rId4"/>
              </a:rPr>
              <a:t>System for generating and supplying hydrogen gas to an internal combustion engine</a:t>
            </a:r>
            <a:endParaRPr lang="en-US" sz="1700" dirty="0"/>
          </a:p>
          <a:p>
            <a:pPr marL="514350" indent="-514350">
              <a:buFont typeface="+mj-lt"/>
              <a:buAutoNum type="arabicPeriod"/>
            </a:pPr>
            <a:r>
              <a:rPr lang="en-US" sz="1700" dirty="0">
                <a:hlinkClick r:id="rId5"/>
              </a:rPr>
              <a:t>Hydrogen and oxygen generator</a:t>
            </a:r>
            <a:endParaRPr lang="en-US" sz="1700" b="1" dirty="0"/>
          </a:p>
          <a:p>
            <a:pPr marL="514350" indent="-514350">
              <a:buFont typeface="+mj-lt"/>
              <a:buAutoNum type="arabicPeriod"/>
            </a:pPr>
            <a:r>
              <a:rPr lang="en-US" sz="1700" dirty="0">
                <a:hlinkClick r:id="rId6"/>
              </a:rPr>
              <a:t>Hydrogen On-Demand Fuel System for Internal Combustion Engines</a:t>
            </a:r>
            <a:endParaRPr lang="en-US" sz="1700" dirty="0"/>
          </a:p>
          <a:p>
            <a:pPr marL="514350" indent="-514350">
              <a:buFont typeface="+mj-lt"/>
              <a:buAutoNum type="arabicPeriod"/>
            </a:pPr>
            <a:r>
              <a:rPr lang="en-US" sz="1700" dirty="0">
                <a:hlinkClick r:id="rId7"/>
              </a:rPr>
              <a:t>Hydrogen Gas Dispensing Systems and Methods</a:t>
            </a:r>
            <a:endParaRPr lang="en-US" sz="1700" dirty="0"/>
          </a:p>
          <a:p>
            <a:pPr marL="514350" indent="-514350">
              <a:buFont typeface="+mj-lt"/>
              <a:buAutoNum type="arabicPeriod"/>
            </a:pPr>
            <a:r>
              <a:rPr lang="en-US" sz="1700" dirty="0">
                <a:hlinkClick r:id="rId8"/>
              </a:rPr>
              <a:t>Hydrogen-Oxygen Gas Generator and Hydrogen-Oxygen Gas Generating Method Using the Generator</a:t>
            </a:r>
            <a:endParaRPr lang="en-US" sz="1700" dirty="0"/>
          </a:p>
          <a:p>
            <a:pPr marL="514350" indent="-514350">
              <a:buFont typeface="+mj-lt"/>
              <a:buAutoNum type="arabicPeriod" startAt="9"/>
            </a:pPr>
            <a:r>
              <a:rPr lang="en-US" sz="1700" dirty="0">
                <a:hlinkClick r:id="rId9"/>
              </a:rPr>
              <a:t>Mobile hydrogen generation and supply system</a:t>
            </a:r>
            <a:endParaRPr lang="en-US" sz="1700" b="1" dirty="0"/>
          </a:p>
          <a:p>
            <a:pPr marL="514350" indent="-514350">
              <a:buFont typeface="+mj-lt"/>
              <a:buAutoNum type="arabicPeriod" startAt="9"/>
            </a:pPr>
            <a:r>
              <a:rPr lang="en-US" sz="1700" dirty="0">
                <a:hlinkClick r:id="rId10"/>
              </a:rPr>
              <a:t>Compact solid source of hydrogen gas</a:t>
            </a:r>
            <a:endParaRPr lang="en-US" sz="1700" dirty="0"/>
          </a:p>
          <a:p>
            <a:pPr marL="514350" indent="-514350">
              <a:buFont typeface="+mj-lt"/>
              <a:buAutoNum type="arabicPeriod" startAt="9"/>
            </a:pPr>
            <a:r>
              <a:rPr lang="en-US" sz="1700" dirty="0">
                <a:hlinkClick r:id="rId11"/>
              </a:rPr>
              <a:t>Bio-electrochemically assisted microbial reactor that generates hydrogen gas and methods of generating hydrogen gas</a:t>
            </a:r>
            <a:endParaRPr lang="en-US" sz="1700" dirty="0"/>
          </a:p>
          <a:p>
            <a:pPr marL="514350" indent="-514350">
              <a:buFont typeface="+mj-lt"/>
              <a:buAutoNum type="arabicPeriod" startAt="9"/>
            </a:pPr>
            <a:r>
              <a:rPr lang="en-US" sz="1700" dirty="0">
                <a:hlinkClick r:id="rId12"/>
              </a:rPr>
              <a:t>Electrochemical Apparatus to Generate Hydrogen and Sequester Carbon Dioxide</a:t>
            </a:r>
            <a:endParaRPr lang="en-US" sz="1700" dirty="0"/>
          </a:p>
          <a:p>
            <a:pPr marL="514350" indent="-514350">
              <a:buFont typeface="+mj-lt"/>
              <a:buAutoNum type="arabicPeriod" startAt="9"/>
            </a:pPr>
            <a:r>
              <a:rPr lang="en-US" sz="1700" dirty="0">
                <a:hlinkClick r:id="rId13"/>
              </a:rPr>
              <a:t>Hydrogen storage in nanostructures with physisorption</a:t>
            </a:r>
            <a:endParaRPr lang="en-US" sz="1700" dirty="0"/>
          </a:p>
          <a:p>
            <a:pPr marL="514350" indent="-514350">
              <a:buFont typeface="+mj-lt"/>
              <a:buAutoNum type="arabicPeriod" startAt="9"/>
            </a:pPr>
            <a:r>
              <a:rPr lang="en-US" sz="1700" dirty="0">
                <a:hlinkClick r:id="rId14"/>
              </a:rPr>
              <a:t>Apparatus to reduce the cost of renewable hydrogen fuel generation by electrolysis using combined solar and grid power</a:t>
            </a:r>
            <a:endParaRPr lang="en-US" sz="1700" b="1" dirty="0"/>
          </a:p>
          <a:p>
            <a:pPr marL="514350" indent="-514350">
              <a:buFont typeface="+mj-lt"/>
              <a:buAutoNum type="arabicPeriod" startAt="9"/>
            </a:pPr>
            <a:r>
              <a:rPr lang="en-US" sz="1700" dirty="0">
                <a:hlinkClick r:id="rId15"/>
              </a:rPr>
              <a:t>Electrolysis Of Carbon Dioxide In Aqueous Media To Carbon Monoxide And Hydrogen For Production Of Methanol</a:t>
            </a:r>
            <a:endParaRPr lang="en-US" sz="1700" dirty="0"/>
          </a:p>
          <a:p>
            <a:pPr marL="514350" indent="-514350">
              <a:buFont typeface="+mj-lt"/>
              <a:buAutoNum type="arabicPeriod" startAt="9"/>
            </a:pPr>
            <a:r>
              <a:rPr lang="en-US" sz="1700" dirty="0">
                <a:hlinkClick r:id="rId16"/>
              </a:rPr>
              <a:t>Hydrogen Filling Apparatus And Hydrogen Filling Method</a:t>
            </a:r>
            <a:endParaRPr lang="en-US" sz="1700" b="1" dirty="0"/>
          </a:p>
          <a:p>
            <a:pPr marL="514350" indent="-514350">
              <a:buFont typeface="+mj-lt"/>
              <a:buAutoNum type="arabicPeriod"/>
            </a:pPr>
            <a:endParaRPr lang="en-US" sz="1700" dirty="0"/>
          </a:p>
          <a:p>
            <a:endParaRPr lang="en-US" sz="1700" b="1" dirty="0">
              <a:hlinkClick r:id="rId3"/>
            </a:endParaRPr>
          </a:p>
        </p:txBody>
      </p:sp>
      <p:sp>
        <p:nvSpPr>
          <p:cNvPr id="2" name="Slide Number Placeholder 1">
            <a:extLst>
              <a:ext uri="{FF2B5EF4-FFF2-40B4-BE49-F238E27FC236}">
                <a16:creationId xmlns:a16="http://schemas.microsoft.com/office/drawing/2014/main" id="{F96DF8A0-8494-CB43-BED0-50962669EA2D}"/>
              </a:ext>
            </a:extLst>
          </p:cNvPr>
          <p:cNvSpPr>
            <a:spLocks noGrp="1"/>
          </p:cNvSpPr>
          <p:nvPr>
            <p:ph type="sldNum" sz="quarter" idx="12"/>
          </p:nvPr>
        </p:nvSpPr>
        <p:spPr/>
        <p:txBody>
          <a:bodyPr/>
          <a:lstStyle/>
          <a:p>
            <a:fld id="{73AB32EF-5685-C143-9CE0-3404BB7CA47A}" type="slidenum">
              <a:rPr lang="en-CN" smtClean="0"/>
              <a:t>20</a:t>
            </a:fld>
            <a:endParaRPr lang="en-CN"/>
          </a:p>
        </p:txBody>
      </p:sp>
    </p:spTree>
    <p:extLst>
      <p:ext uri="{BB962C8B-B14F-4D97-AF65-F5344CB8AC3E}">
        <p14:creationId xmlns:p14="http://schemas.microsoft.com/office/powerpoint/2010/main" val="269933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4BF848F6-C8F2-244C-8981-811064DAD9B1}"/>
              </a:ext>
            </a:extLst>
          </p:cNvPr>
          <p:cNvCxnSpPr>
            <a:cxnSpLocks/>
          </p:cNvCxnSpPr>
          <p:nvPr/>
        </p:nvCxnSpPr>
        <p:spPr>
          <a:xfrm>
            <a:off x="4508228" y="407728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9A24F9-1D2A-DA40-83E5-6F35BC339536}"/>
              </a:ext>
            </a:extLst>
          </p:cNvPr>
          <p:cNvPicPr>
            <a:picLocks noChangeAspect="1"/>
          </p:cNvPicPr>
          <p:nvPr/>
        </p:nvPicPr>
        <p:blipFill rotWithShape="1">
          <a:blip r:embed="rId2"/>
          <a:srcRect b="50397"/>
          <a:stretch/>
        </p:blipFill>
        <p:spPr>
          <a:xfrm>
            <a:off x="683436" y="1932450"/>
            <a:ext cx="8771242" cy="2482239"/>
          </a:xfrm>
          <a:prstGeom prst="rect">
            <a:avLst/>
          </a:prstGeom>
        </p:spPr>
      </p:pic>
      <p:sp>
        <p:nvSpPr>
          <p:cNvPr id="11" name="TextBox 10">
            <a:extLst>
              <a:ext uri="{FF2B5EF4-FFF2-40B4-BE49-F238E27FC236}">
                <a16:creationId xmlns:a16="http://schemas.microsoft.com/office/drawing/2014/main" id="{36AE9356-FD9C-0640-9ACF-D0EAEB18A6C9}"/>
              </a:ext>
            </a:extLst>
          </p:cNvPr>
          <p:cNvSpPr txBox="1"/>
          <p:nvPr/>
        </p:nvSpPr>
        <p:spPr>
          <a:xfrm>
            <a:off x="1000377" y="1286118"/>
            <a:ext cx="1274636" cy="646331"/>
          </a:xfrm>
          <a:prstGeom prst="rect">
            <a:avLst/>
          </a:prstGeom>
          <a:solidFill>
            <a:schemeClr val="bg1">
              <a:alpha val="73179"/>
            </a:schemeClr>
          </a:solidFill>
        </p:spPr>
        <p:txBody>
          <a:bodyPr wrap="square" rtlCol="0">
            <a:spAutoFit/>
          </a:bodyPr>
          <a:lstStyle/>
          <a:p>
            <a:pPr algn="ctr"/>
            <a:r>
              <a:rPr lang="en-CN" b="1" dirty="0">
                <a:solidFill>
                  <a:srgbClr val="0E9AFF"/>
                </a:solidFill>
              </a:rPr>
              <a:t>Cooling</a:t>
            </a:r>
            <a:r>
              <a:rPr lang="zh-CN" altLang="en-US" b="1" dirty="0">
                <a:solidFill>
                  <a:srgbClr val="0E9AFF"/>
                </a:solidFill>
              </a:rPr>
              <a:t> </a:t>
            </a:r>
            <a:r>
              <a:rPr lang="en-US" altLang="zh-CN" b="1" dirty="0">
                <a:solidFill>
                  <a:srgbClr val="0E9AFF"/>
                </a:solidFill>
              </a:rPr>
              <a:t>System</a:t>
            </a:r>
            <a:endParaRPr lang="en-CN" b="1" dirty="0">
              <a:solidFill>
                <a:srgbClr val="0E9AFF"/>
              </a:solidFill>
            </a:endParaRPr>
          </a:p>
        </p:txBody>
      </p:sp>
      <p:sp>
        <p:nvSpPr>
          <p:cNvPr id="12" name="TextBox 11">
            <a:extLst>
              <a:ext uri="{FF2B5EF4-FFF2-40B4-BE49-F238E27FC236}">
                <a16:creationId xmlns:a16="http://schemas.microsoft.com/office/drawing/2014/main" id="{21E4895F-BDB5-B44D-A5AF-9EB68CFC2E0F}"/>
              </a:ext>
            </a:extLst>
          </p:cNvPr>
          <p:cNvSpPr txBox="1"/>
          <p:nvPr/>
        </p:nvSpPr>
        <p:spPr>
          <a:xfrm>
            <a:off x="2347858" y="1286119"/>
            <a:ext cx="1274636"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Electric</a:t>
            </a:r>
          </a:p>
          <a:p>
            <a:pPr algn="ctr"/>
            <a:r>
              <a:rPr lang="en-US" altLang="zh-CN" b="1" dirty="0">
                <a:solidFill>
                  <a:schemeClr val="bg1">
                    <a:lumMod val="50000"/>
                  </a:schemeClr>
                </a:solidFill>
              </a:rPr>
              <a:t>Motor</a:t>
            </a:r>
            <a:endParaRPr lang="en-CN" b="1" dirty="0">
              <a:solidFill>
                <a:schemeClr val="bg1">
                  <a:lumMod val="50000"/>
                </a:schemeClr>
              </a:solidFill>
            </a:endParaRPr>
          </a:p>
        </p:txBody>
      </p:sp>
      <p:sp>
        <p:nvSpPr>
          <p:cNvPr id="13" name="TextBox 12">
            <a:extLst>
              <a:ext uri="{FF2B5EF4-FFF2-40B4-BE49-F238E27FC236}">
                <a16:creationId xmlns:a16="http://schemas.microsoft.com/office/drawing/2014/main" id="{2324A08B-45B9-EE4C-A488-22D7C3561DF3}"/>
              </a:ext>
            </a:extLst>
          </p:cNvPr>
          <p:cNvSpPr txBox="1"/>
          <p:nvPr/>
        </p:nvSpPr>
        <p:spPr>
          <a:xfrm>
            <a:off x="3315145" y="1286117"/>
            <a:ext cx="1274636"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Power</a:t>
            </a:r>
          </a:p>
          <a:p>
            <a:pPr algn="ctr"/>
            <a:r>
              <a:rPr lang="en-US" altLang="zh-CN" b="1" dirty="0">
                <a:solidFill>
                  <a:schemeClr val="bg1">
                    <a:lumMod val="50000"/>
                  </a:schemeClr>
                </a:solidFill>
              </a:rPr>
              <a:t>Electronics</a:t>
            </a:r>
            <a:endParaRPr lang="en-CN" b="1" dirty="0">
              <a:solidFill>
                <a:schemeClr val="bg1">
                  <a:lumMod val="50000"/>
                </a:schemeClr>
              </a:solidFill>
            </a:endParaRPr>
          </a:p>
        </p:txBody>
      </p:sp>
      <p:sp>
        <p:nvSpPr>
          <p:cNvPr id="14" name="TextBox 13">
            <a:extLst>
              <a:ext uri="{FF2B5EF4-FFF2-40B4-BE49-F238E27FC236}">
                <a16:creationId xmlns:a16="http://schemas.microsoft.com/office/drawing/2014/main" id="{577CCAA5-3951-6342-9D24-C258635B725F}"/>
              </a:ext>
            </a:extLst>
          </p:cNvPr>
          <p:cNvSpPr txBox="1"/>
          <p:nvPr/>
        </p:nvSpPr>
        <p:spPr>
          <a:xfrm>
            <a:off x="4413935" y="1286117"/>
            <a:ext cx="1274636" cy="646331"/>
          </a:xfrm>
          <a:prstGeom prst="rect">
            <a:avLst/>
          </a:prstGeom>
          <a:noFill/>
        </p:spPr>
        <p:txBody>
          <a:bodyPr wrap="square" rtlCol="0">
            <a:spAutoFit/>
          </a:bodyPr>
          <a:lstStyle/>
          <a:p>
            <a:pPr algn="ctr"/>
            <a:r>
              <a:rPr lang="en-US" altLang="zh-CN" b="1" dirty="0">
                <a:solidFill>
                  <a:srgbClr val="E46F00"/>
                </a:solidFill>
              </a:rPr>
              <a:t>Fuel</a:t>
            </a:r>
          </a:p>
          <a:p>
            <a:pPr algn="ctr"/>
            <a:r>
              <a:rPr lang="en-US" altLang="zh-CN" b="1" dirty="0">
                <a:solidFill>
                  <a:srgbClr val="E46F00"/>
                </a:solidFill>
              </a:rPr>
              <a:t>Cell</a:t>
            </a:r>
            <a:endParaRPr lang="en-CN" b="1" dirty="0">
              <a:solidFill>
                <a:srgbClr val="E46F00"/>
              </a:solidFill>
            </a:endParaRPr>
          </a:p>
        </p:txBody>
      </p:sp>
      <p:sp>
        <p:nvSpPr>
          <p:cNvPr id="15" name="TextBox 14">
            <a:extLst>
              <a:ext uri="{FF2B5EF4-FFF2-40B4-BE49-F238E27FC236}">
                <a16:creationId xmlns:a16="http://schemas.microsoft.com/office/drawing/2014/main" id="{4C7BBD90-CDA5-D747-8CF7-0D9B8B9BA997}"/>
              </a:ext>
            </a:extLst>
          </p:cNvPr>
          <p:cNvSpPr txBox="1"/>
          <p:nvPr/>
        </p:nvSpPr>
        <p:spPr>
          <a:xfrm>
            <a:off x="5740803" y="1286116"/>
            <a:ext cx="1274636" cy="646331"/>
          </a:xfrm>
          <a:prstGeom prst="rect">
            <a:avLst/>
          </a:prstGeom>
          <a:solidFill>
            <a:schemeClr val="bg1"/>
          </a:solidFill>
        </p:spPr>
        <p:txBody>
          <a:bodyPr wrap="square" rtlCol="0">
            <a:spAutoFit/>
          </a:bodyPr>
          <a:lstStyle/>
          <a:p>
            <a:pPr algn="ctr"/>
            <a:r>
              <a:rPr lang="en-US" altLang="zh-CN" b="1" dirty="0">
                <a:solidFill>
                  <a:srgbClr val="D70000"/>
                </a:solidFill>
              </a:rPr>
              <a:t>Hydrogen</a:t>
            </a:r>
          </a:p>
          <a:p>
            <a:pPr algn="ctr"/>
            <a:r>
              <a:rPr lang="en-US" altLang="zh-CN" b="1" dirty="0">
                <a:solidFill>
                  <a:srgbClr val="D70000"/>
                </a:solidFill>
              </a:rPr>
              <a:t>Tanks</a:t>
            </a:r>
            <a:endParaRPr lang="en-CN" b="1" dirty="0">
              <a:solidFill>
                <a:srgbClr val="D70000"/>
              </a:solidFill>
            </a:endParaRPr>
          </a:p>
        </p:txBody>
      </p:sp>
      <p:sp>
        <p:nvSpPr>
          <p:cNvPr id="16" name="TextBox 15">
            <a:extLst>
              <a:ext uri="{FF2B5EF4-FFF2-40B4-BE49-F238E27FC236}">
                <a16:creationId xmlns:a16="http://schemas.microsoft.com/office/drawing/2014/main" id="{32FA6378-2D2A-A140-BE41-6C544BE7F070}"/>
              </a:ext>
            </a:extLst>
          </p:cNvPr>
          <p:cNvSpPr txBox="1"/>
          <p:nvPr/>
        </p:nvSpPr>
        <p:spPr>
          <a:xfrm>
            <a:off x="7114315" y="1286116"/>
            <a:ext cx="1780293"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High</a:t>
            </a:r>
            <a:r>
              <a:rPr lang="zh-CN" altLang="en-US" b="1" dirty="0">
                <a:solidFill>
                  <a:schemeClr val="bg1">
                    <a:lumMod val="50000"/>
                  </a:schemeClr>
                </a:solidFill>
              </a:rPr>
              <a:t> </a:t>
            </a:r>
            <a:r>
              <a:rPr lang="en-US" altLang="zh-CN" b="1" dirty="0">
                <a:solidFill>
                  <a:schemeClr val="bg1">
                    <a:lumMod val="50000"/>
                  </a:schemeClr>
                </a:solidFill>
              </a:rPr>
              <a:t>Voltage</a:t>
            </a:r>
          </a:p>
          <a:p>
            <a:pPr algn="ctr"/>
            <a:r>
              <a:rPr lang="en-US" b="1" dirty="0">
                <a:solidFill>
                  <a:schemeClr val="bg1">
                    <a:lumMod val="50000"/>
                  </a:schemeClr>
                </a:solidFill>
              </a:rPr>
              <a:t>Battery</a:t>
            </a:r>
            <a:endParaRPr lang="en-CN" b="1" dirty="0">
              <a:solidFill>
                <a:schemeClr val="bg1">
                  <a:lumMod val="50000"/>
                </a:schemeClr>
              </a:solidFill>
            </a:endParaRPr>
          </a:p>
        </p:txBody>
      </p:sp>
      <p:sp>
        <p:nvSpPr>
          <p:cNvPr id="18" name="TextBox 17">
            <a:extLst>
              <a:ext uri="{FF2B5EF4-FFF2-40B4-BE49-F238E27FC236}">
                <a16:creationId xmlns:a16="http://schemas.microsoft.com/office/drawing/2014/main" id="{700D9227-DE02-CC40-BE6D-5D70A0324211}"/>
              </a:ext>
            </a:extLst>
          </p:cNvPr>
          <p:cNvSpPr txBox="1"/>
          <p:nvPr/>
        </p:nvSpPr>
        <p:spPr>
          <a:xfrm>
            <a:off x="1342228" y="952415"/>
            <a:ext cx="537210" cy="369332"/>
          </a:xfrm>
          <a:prstGeom prst="rect">
            <a:avLst/>
          </a:prstGeom>
          <a:noFill/>
        </p:spPr>
        <p:txBody>
          <a:bodyPr wrap="square" rtlCol="0">
            <a:spAutoFit/>
          </a:bodyPr>
          <a:lstStyle/>
          <a:p>
            <a:pPr algn="ctr"/>
            <a:r>
              <a:rPr lang="en-US" altLang="zh-CN" dirty="0"/>
              <a:t>I</a:t>
            </a:r>
            <a:endParaRPr lang="en-CN" dirty="0"/>
          </a:p>
        </p:txBody>
      </p:sp>
      <p:sp>
        <p:nvSpPr>
          <p:cNvPr id="19" name="TextBox 18">
            <a:extLst>
              <a:ext uri="{FF2B5EF4-FFF2-40B4-BE49-F238E27FC236}">
                <a16:creationId xmlns:a16="http://schemas.microsoft.com/office/drawing/2014/main" id="{4F66D3A5-1099-8B44-AC88-81E64E825445}"/>
              </a:ext>
            </a:extLst>
          </p:cNvPr>
          <p:cNvSpPr txBox="1"/>
          <p:nvPr/>
        </p:nvSpPr>
        <p:spPr>
          <a:xfrm>
            <a:off x="2716571" y="952415"/>
            <a:ext cx="537210" cy="369332"/>
          </a:xfrm>
          <a:prstGeom prst="rect">
            <a:avLst/>
          </a:prstGeom>
          <a:noFill/>
        </p:spPr>
        <p:txBody>
          <a:bodyPr wrap="square" rtlCol="0">
            <a:spAutoFit/>
          </a:bodyPr>
          <a:lstStyle/>
          <a:p>
            <a:pPr algn="ctr"/>
            <a:r>
              <a:rPr lang="en-US" altLang="zh-CN" dirty="0"/>
              <a:t>II</a:t>
            </a:r>
            <a:endParaRPr lang="en-CN" dirty="0"/>
          </a:p>
        </p:txBody>
      </p:sp>
      <p:sp>
        <p:nvSpPr>
          <p:cNvPr id="20" name="TextBox 19">
            <a:extLst>
              <a:ext uri="{FF2B5EF4-FFF2-40B4-BE49-F238E27FC236}">
                <a16:creationId xmlns:a16="http://schemas.microsoft.com/office/drawing/2014/main" id="{C6248DE0-18B9-7842-9837-EB9C80FDE01A}"/>
              </a:ext>
            </a:extLst>
          </p:cNvPr>
          <p:cNvSpPr txBox="1"/>
          <p:nvPr/>
        </p:nvSpPr>
        <p:spPr>
          <a:xfrm>
            <a:off x="3683858" y="952415"/>
            <a:ext cx="537210" cy="369332"/>
          </a:xfrm>
          <a:prstGeom prst="rect">
            <a:avLst/>
          </a:prstGeom>
          <a:noFill/>
        </p:spPr>
        <p:txBody>
          <a:bodyPr wrap="square" rtlCol="0">
            <a:spAutoFit/>
          </a:bodyPr>
          <a:lstStyle/>
          <a:p>
            <a:pPr algn="ctr"/>
            <a:r>
              <a:rPr lang="en-US" altLang="zh-CN" dirty="0"/>
              <a:t>III</a:t>
            </a:r>
            <a:endParaRPr lang="en-CN" dirty="0"/>
          </a:p>
        </p:txBody>
      </p:sp>
      <p:sp>
        <p:nvSpPr>
          <p:cNvPr id="21" name="TextBox 20">
            <a:extLst>
              <a:ext uri="{FF2B5EF4-FFF2-40B4-BE49-F238E27FC236}">
                <a16:creationId xmlns:a16="http://schemas.microsoft.com/office/drawing/2014/main" id="{06ADB499-F40B-AB48-A02A-414AD7677E85}"/>
              </a:ext>
            </a:extLst>
          </p:cNvPr>
          <p:cNvSpPr txBox="1"/>
          <p:nvPr/>
        </p:nvSpPr>
        <p:spPr>
          <a:xfrm>
            <a:off x="4782648" y="952415"/>
            <a:ext cx="537210" cy="369332"/>
          </a:xfrm>
          <a:prstGeom prst="rect">
            <a:avLst/>
          </a:prstGeom>
          <a:noFill/>
        </p:spPr>
        <p:txBody>
          <a:bodyPr wrap="square" rtlCol="0">
            <a:spAutoFit/>
          </a:bodyPr>
          <a:lstStyle/>
          <a:p>
            <a:pPr algn="ctr"/>
            <a:r>
              <a:rPr lang="en-US" altLang="zh-CN" dirty="0"/>
              <a:t>IV</a:t>
            </a:r>
            <a:endParaRPr lang="en-CN" dirty="0"/>
          </a:p>
        </p:txBody>
      </p:sp>
      <p:sp>
        <p:nvSpPr>
          <p:cNvPr id="22" name="TextBox 21">
            <a:extLst>
              <a:ext uri="{FF2B5EF4-FFF2-40B4-BE49-F238E27FC236}">
                <a16:creationId xmlns:a16="http://schemas.microsoft.com/office/drawing/2014/main" id="{4060572F-994E-AC42-9785-59529E25164C}"/>
              </a:ext>
            </a:extLst>
          </p:cNvPr>
          <p:cNvSpPr txBox="1"/>
          <p:nvPr/>
        </p:nvSpPr>
        <p:spPr>
          <a:xfrm>
            <a:off x="6109516" y="952415"/>
            <a:ext cx="537210" cy="369332"/>
          </a:xfrm>
          <a:prstGeom prst="rect">
            <a:avLst/>
          </a:prstGeom>
          <a:noFill/>
        </p:spPr>
        <p:txBody>
          <a:bodyPr wrap="square" rtlCol="0">
            <a:spAutoFit/>
          </a:bodyPr>
          <a:lstStyle/>
          <a:p>
            <a:pPr algn="ctr"/>
            <a:r>
              <a:rPr lang="en-US" altLang="zh-CN" dirty="0"/>
              <a:t>V</a:t>
            </a:r>
            <a:endParaRPr lang="en-CN" dirty="0"/>
          </a:p>
        </p:txBody>
      </p:sp>
      <p:sp>
        <p:nvSpPr>
          <p:cNvPr id="23" name="TextBox 22">
            <a:extLst>
              <a:ext uri="{FF2B5EF4-FFF2-40B4-BE49-F238E27FC236}">
                <a16:creationId xmlns:a16="http://schemas.microsoft.com/office/drawing/2014/main" id="{3604810B-4D3A-1142-8948-65A345162F7D}"/>
              </a:ext>
            </a:extLst>
          </p:cNvPr>
          <p:cNvSpPr txBox="1"/>
          <p:nvPr/>
        </p:nvSpPr>
        <p:spPr>
          <a:xfrm>
            <a:off x="7735856" y="952415"/>
            <a:ext cx="537210" cy="369332"/>
          </a:xfrm>
          <a:prstGeom prst="rect">
            <a:avLst/>
          </a:prstGeom>
          <a:noFill/>
        </p:spPr>
        <p:txBody>
          <a:bodyPr wrap="square" rtlCol="0">
            <a:spAutoFit/>
          </a:bodyPr>
          <a:lstStyle/>
          <a:p>
            <a:pPr algn="ctr"/>
            <a:r>
              <a:rPr lang="en-US" altLang="zh-CN" dirty="0"/>
              <a:t>VI</a:t>
            </a:r>
            <a:endParaRPr lang="en-CN" dirty="0"/>
          </a:p>
        </p:txBody>
      </p:sp>
      <p:cxnSp>
        <p:nvCxnSpPr>
          <p:cNvPr id="26" name="Straight Arrow Connector 25">
            <a:extLst>
              <a:ext uri="{FF2B5EF4-FFF2-40B4-BE49-F238E27FC236}">
                <a16:creationId xmlns:a16="http://schemas.microsoft.com/office/drawing/2014/main" id="{DE12D176-1762-6F44-BB1E-DB3443A4C0B1}"/>
              </a:ext>
            </a:extLst>
          </p:cNvPr>
          <p:cNvCxnSpPr/>
          <p:nvPr/>
        </p:nvCxnSpPr>
        <p:spPr>
          <a:xfrm>
            <a:off x="1660555" y="1898259"/>
            <a:ext cx="0" cy="432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18AF76-20EE-3A46-A9E6-32D95EE544E0}"/>
              </a:ext>
            </a:extLst>
          </p:cNvPr>
          <p:cNvCxnSpPr/>
          <p:nvPr/>
        </p:nvCxnSpPr>
        <p:spPr>
          <a:xfrm>
            <a:off x="2956144" y="1863969"/>
            <a:ext cx="0" cy="648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58822C-EB86-E149-B4E7-FD406C2062CE}"/>
              </a:ext>
            </a:extLst>
          </p:cNvPr>
          <p:cNvCxnSpPr/>
          <p:nvPr/>
        </p:nvCxnSpPr>
        <p:spPr>
          <a:xfrm>
            <a:off x="3947518" y="1863969"/>
            <a:ext cx="0" cy="900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4432C5-CFFA-9447-AB5D-8CB82FB5A37C}"/>
              </a:ext>
            </a:extLst>
          </p:cNvPr>
          <p:cNvCxnSpPr/>
          <p:nvPr/>
        </p:nvCxnSpPr>
        <p:spPr>
          <a:xfrm>
            <a:off x="5055643" y="1924929"/>
            <a:ext cx="0" cy="684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A30569-B6F7-7B42-9B9C-6D46359CDF3E}"/>
              </a:ext>
            </a:extLst>
          </p:cNvPr>
          <p:cNvCxnSpPr/>
          <p:nvPr/>
        </p:nvCxnSpPr>
        <p:spPr>
          <a:xfrm>
            <a:off x="6349467" y="1863969"/>
            <a:ext cx="0" cy="504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A59981-E86A-CC49-8375-746749B40FD5}"/>
              </a:ext>
            </a:extLst>
          </p:cNvPr>
          <p:cNvCxnSpPr/>
          <p:nvPr/>
        </p:nvCxnSpPr>
        <p:spPr>
          <a:xfrm>
            <a:off x="8004461" y="1863969"/>
            <a:ext cx="0" cy="180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CA2789-19D2-A841-BD83-16494A523370}"/>
              </a:ext>
            </a:extLst>
          </p:cNvPr>
          <p:cNvCxnSpPr>
            <a:cxnSpLocks/>
          </p:cNvCxnSpPr>
          <p:nvPr/>
        </p:nvCxnSpPr>
        <p:spPr>
          <a:xfrm>
            <a:off x="1320989" y="407728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1D7AFD-1E6D-714C-8477-53B9A9370B67}"/>
              </a:ext>
            </a:extLst>
          </p:cNvPr>
          <p:cNvCxnSpPr>
            <a:cxnSpLocks/>
          </p:cNvCxnSpPr>
          <p:nvPr/>
        </p:nvCxnSpPr>
        <p:spPr>
          <a:xfrm flipH="1" flipV="1">
            <a:off x="6764386" y="3334338"/>
            <a:ext cx="1611279" cy="749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7EB34FF-6950-344F-91C0-A6965BF4A513}"/>
              </a:ext>
            </a:extLst>
          </p:cNvPr>
          <p:cNvGrpSpPr/>
          <p:nvPr/>
        </p:nvGrpSpPr>
        <p:grpSpPr>
          <a:xfrm>
            <a:off x="1106474" y="4534482"/>
            <a:ext cx="528443" cy="388719"/>
            <a:chOff x="5689478" y="4846320"/>
            <a:chExt cx="528443" cy="388719"/>
          </a:xfrm>
        </p:grpSpPr>
        <p:sp>
          <p:nvSpPr>
            <p:cNvPr id="32" name="Oval 31">
              <a:extLst>
                <a:ext uri="{FF2B5EF4-FFF2-40B4-BE49-F238E27FC236}">
                  <a16:creationId xmlns:a16="http://schemas.microsoft.com/office/drawing/2014/main" id="{F359770B-D5DB-404C-8299-7CAC3A323AE8}"/>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38" name="TextBox 37">
              <a:extLst>
                <a:ext uri="{FF2B5EF4-FFF2-40B4-BE49-F238E27FC236}">
                  <a16:creationId xmlns:a16="http://schemas.microsoft.com/office/drawing/2014/main" id="{DA92C152-A2F7-CA4C-9107-CEF76EFF6822}"/>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15</a:t>
              </a:r>
              <a:endParaRPr lang="en-CN" b="1" dirty="0">
                <a:solidFill>
                  <a:schemeClr val="bg1"/>
                </a:solidFill>
              </a:endParaRPr>
            </a:p>
          </p:txBody>
        </p:sp>
      </p:grpSp>
      <p:sp>
        <p:nvSpPr>
          <p:cNvPr id="40" name="TextBox 39">
            <a:extLst>
              <a:ext uri="{FF2B5EF4-FFF2-40B4-BE49-F238E27FC236}">
                <a16:creationId xmlns:a16="http://schemas.microsoft.com/office/drawing/2014/main" id="{D8882B20-035E-B54A-872E-CCB0AB41A09C}"/>
              </a:ext>
            </a:extLst>
          </p:cNvPr>
          <p:cNvSpPr txBox="1"/>
          <p:nvPr/>
        </p:nvSpPr>
        <p:spPr>
          <a:xfrm>
            <a:off x="1477912" y="4534481"/>
            <a:ext cx="1974464" cy="338554"/>
          </a:xfrm>
          <a:prstGeom prst="rect">
            <a:avLst/>
          </a:prstGeom>
          <a:noFill/>
        </p:spPr>
        <p:txBody>
          <a:bodyPr wrap="square">
            <a:spAutoFit/>
          </a:bodyPr>
          <a:lstStyle/>
          <a:p>
            <a:r>
              <a:rPr lang="en-US" sz="1600" b="0" i="0" dirty="0">
                <a:solidFill>
                  <a:srgbClr val="000000"/>
                </a:solidFill>
                <a:effectLst/>
                <a:latin typeface="source_sans_proregular"/>
              </a:rPr>
              <a:t>Pressurized reactor</a:t>
            </a:r>
            <a:endParaRPr lang="en-CN" sz="1600" dirty="0"/>
          </a:p>
        </p:txBody>
      </p:sp>
      <p:sp>
        <p:nvSpPr>
          <p:cNvPr id="43" name="Rectangle 42">
            <a:extLst>
              <a:ext uri="{FF2B5EF4-FFF2-40B4-BE49-F238E27FC236}">
                <a16:creationId xmlns:a16="http://schemas.microsoft.com/office/drawing/2014/main" id="{82B02FC6-7C26-AC48-B11F-DF1C7F41E91C}"/>
              </a:ext>
            </a:extLst>
          </p:cNvPr>
          <p:cNvSpPr>
            <a:spLocks/>
          </p:cNvSpPr>
          <p:nvPr/>
        </p:nvSpPr>
        <p:spPr>
          <a:xfrm>
            <a:off x="9956163" y="1163703"/>
            <a:ext cx="1307507" cy="999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67BD4A"/>
                </a:solidFill>
              </a:rPr>
              <a:t>Hydrogen Generation</a:t>
            </a:r>
            <a:endParaRPr lang="en-CN" b="1" dirty="0">
              <a:solidFill>
                <a:srgbClr val="67BD4A"/>
              </a:solidFill>
            </a:endParaRPr>
          </a:p>
        </p:txBody>
      </p:sp>
      <p:sp>
        <p:nvSpPr>
          <p:cNvPr id="44" name="TextBox 43">
            <a:extLst>
              <a:ext uri="{FF2B5EF4-FFF2-40B4-BE49-F238E27FC236}">
                <a16:creationId xmlns:a16="http://schemas.microsoft.com/office/drawing/2014/main" id="{CA8151ED-1A76-3144-8AFE-CEA61142E70F}"/>
              </a:ext>
            </a:extLst>
          </p:cNvPr>
          <p:cNvSpPr txBox="1"/>
          <p:nvPr/>
        </p:nvSpPr>
        <p:spPr>
          <a:xfrm>
            <a:off x="10353529" y="1001717"/>
            <a:ext cx="537210" cy="369332"/>
          </a:xfrm>
          <a:prstGeom prst="rect">
            <a:avLst/>
          </a:prstGeom>
          <a:noFill/>
        </p:spPr>
        <p:txBody>
          <a:bodyPr wrap="square" rtlCol="0">
            <a:spAutoFit/>
          </a:bodyPr>
          <a:lstStyle/>
          <a:p>
            <a:pPr algn="ctr"/>
            <a:r>
              <a:rPr lang="en-US" altLang="zh-CN" dirty="0"/>
              <a:t>VII</a:t>
            </a:r>
            <a:endParaRPr lang="en-CN" dirty="0"/>
          </a:p>
        </p:txBody>
      </p:sp>
      <p:sp>
        <p:nvSpPr>
          <p:cNvPr id="46" name="TextBox 45">
            <a:extLst>
              <a:ext uri="{FF2B5EF4-FFF2-40B4-BE49-F238E27FC236}">
                <a16:creationId xmlns:a16="http://schemas.microsoft.com/office/drawing/2014/main" id="{98CADC6C-9B37-4140-9259-55C0A60B18BB}"/>
              </a:ext>
            </a:extLst>
          </p:cNvPr>
          <p:cNvSpPr txBox="1"/>
          <p:nvPr/>
        </p:nvSpPr>
        <p:spPr>
          <a:xfrm>
            <a:off x="10269857" y="2153344"/>
            <a:ext cx="1974204" cy="830997"/>
          </a:xfrm>
          <a:prstGeom prst="rect">
            <a:avLst/>
          </a:prstGeom>
          <a:noFill/>
        </p:spPr>
        <p:txBody>
          <a:bodyPr wrap="square">
            <a:spAutoFit/>
          </a:bodyPr>
          <a:lstStyle/>
          <a:p>
            <a:r>
              <a:rPr lang="en-US" sz="1600" b="0" i="0" u="none" strike="noStrike" dirty="0">
                <a:solidFill>
                  <a:srgbClr val="000000"/>
                </a:solidFill>
                <a:effectLst/>
                <a:latin typeface="source_sans_proregular"/>
              </a:rPr>
              <a:t>Metal hydride solution</a:t>
            </a:r>
            <a:r>
              <a:rPr lang="zh-CN" altLang="en-US" sz="1600" b="0" i="0" u="none" strike="noStrike" dirty="0">
                <a:solidFill>
                  <a:srgbClr val="000000"/>
                </a:solidFill>
                <a:effectLst/>
                <a:latin typeface="source_sans_proregular"/>
              </a:rPr>
              <a:t> </a:t>
            </a:r>
            <a:r>
              <a:rPr lang="en-US" altLang="zh-CN" sz="1600" b="0" i="0" u="none" strike="noStrike" dirty="0">
                <a:solidFill>
                  <a:srgbClr val="000000"/>
                </a:solidFill>
                <a:effectLst/>
                <a:latin typeface="source_sans_proregular"/>
              </a:rPr>
              <a:t>&amp;</a:t>
            </a:r>
            <a:r>
              <a:rPr lang="zh-CN" altLang="en-US" sz="1600" b="0" i="0" u="none" strike="noStrike" dirty="0">
                <a:solidFill>
                  <a:srgbClr val="000000"/>
                </a:solidFill>
                <a:effectLst/>
                <a:latin typeface="source_sans_proregular"/>
              </a:rPr>
              <a:t> </a:t>
            </a:r>
            <a:r>
              <a:rPr lang="en-US" sz="1600" dirty="0"/>
              <a:t> catalyst system</a:t>
            </a:r>
            <a:endParaRPr lang="en-CN" sz="1600" dirty="0"/>
          </a:p>
        </p:txBody>
      </p:sp>
      <p:grpSp>
        <p:nvGrpSpPr>
          <p:cNvPr id="49" name="Group 48">
            <a:extLst>
              <a:ext uri="{FF2B5EF4-FFF2-40B4-BE49-F238E27FC236}">
                <a16:creationId xmlns:a16="http://schemas.microsoft.com/office/drawing/2014/main" id="{D6D42B40-24AB-124F-B6A6-11A60431E73B}"/>
              </a:ext>
            </a:extLst>
          </p:cNvPr>
          <p:cNvGrpSpPr/>
          <p:nvPr/>
        </p:nvGrpSpPr>
        <p:grpSpPr>
          <a:xfrm>
            <a:off x="9881138" y="2253668"/>
            <a:ext cx="528443" cy="388719"/>
            <a:chOff x="5689478" y="4846320"/>
            <a:chExt cx="528443" cy="388719"/>
          </a:xfrm>
        </p:grpSpPr>
        <p:sp>
          <p:nvSpPr>
            <p:cNvPr id="50" name="Oval 49">
              <a:extLst>
                <a:ext uri="{FF2B5EF4-FFF2-40B4-BE49-F238E27FC236}">
                  <a16:creationId xmlns:a16="http://schemas.microsoft.com/office/drawing/2014/main" id="{B3FF47EE-AC3A-7048-965E-8B7533EF155E}"/>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51" name="TextBox 50">
              <a:extLst>
                <a:ext uri="{FF2B5EF4-FFF2-40B4-BE49-F238E27FC236}">
                  <a16:creationId xmlns:a16="http://schemas.microsoft.com/office/drawing/2014/main" id="{8A83675F-64B4-7840-AA37-C3B4437E4498}"/>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14</a:t>
              </a:r>
              <a:endParaRPr lang="en-CN" b="1" dirty="0">
                <a:solidFill>
                  <a:schemeClr val="bg1"/>
                </a:solidFill>
              </a:endParaRPr>
            </a:p>
          </p:txBody>
        </p:sp>
      </p:grpSp>
      <p:sp>
        <p:nvSpPr>
          <p:cNvPr id="53" name="TextBox 52">
            <a:extLst>
              <a:ext uri="{FF2B5EF4-FFF2-40B4-BE49-F238E27FC236}">
                <a16:creationId xmlns:a16="http://schemas.microsoft.com/office/drawing/2014/main" id="{E087349B-64BA-2D44-B0B4-1FD72E06B7F8}"/>
              </a:ext>
            </a:extLst>
          </p:cNvPr>
          <p:cNvSpPr txBox="1"/>
          <p:nvPr/>
        </p:nvSpPr>
        <p:spPr>
          <a:xfrm>
            <a:off x="8601133" y="5227525"/>
            <a:ext cx="1620272" cy="584775"/>
          </a:xfrm>
          <a:prstGeom prst="rect">
            <a:avLst/>
          </a:prstGeom>
          <a:noFill/>
        </p:spPr>
        <p:txBody>
          <a:bodyPr wrap="square">
            <a:spAutoFit/>
          </a:bodyPr>
          <a:lstStyle/>
          <a:p>
            <a:r>
              <a:rPr lang="en-US" altLang="zh-CN" sz="1600" b="0" i="0" u="none" strike="noStrike" dirty="0">
                <a:solidFill>
                  <a:srgbClr val="000000"/>
                </a:solidFill>
                <a:effectLst/>
                <a:latin typeface="source_sans_proregular"/>
              </a:rPr>
              <a:t>C</a:t>
            </a:r>
            <a:r>
              <a:rPr lang="en-US" sz="1600" b="0" i="0" u="none" strike="noStrike" dirty="0">
                <a:solidFill>
                  <a:srgbClr val="000000"/>
                </a:solidFill>
                <a:effectLst/>
                <a:latin typeface="source_sans_proregular"/>
              </a:rPr>
              <a:t>ylindrically-walled portion</a:t>
            </a:r>
            <a:endParaRPr lang="en-CN" sz="1600" dirty="0"/>
          </a:p>
        </p:txBody>
      </p:sp>
      <p:sp>
        <p:nvSpPr>
          <p:cNvPr id="58" name="TextBox 57">
            <a:extLst>
              <a:ext uri="{FF2B5EF4-FFF2-40B4-BE49-F238E27FC236}">
                <a16:creationId xmlns:a16="http://schemas.microsoft.com/office/drawing/2014/main" id="{79037EC8-5354-A642-A44C-AC63A436D12A}"/>
              </a:ext>
            </a:extLst>
          </p:cNvPr>
          <p:cNvSpPr txBox="1"/>
          <p:nvPr/>
        </p:nvSpPr>
        <p:spPr>
          <a:xfrm>
            <a:off x="4762708" y="6139886"/>
            <a:ext cx="1407102" cy="338554"/>
          </a:xfrm>
          <a:prstGeom prst="rect">
            <a:avLst/>
          </a:prstGeom>
          <a:noFill/>
        </p:spPr>
        <p:txBody>
          <a:bodyPr wrap="square">
            <a:spAutoFit/>
          </a:bodyPr>
          <a:lstStyle/>
          <a:p>
            <a:r>
              <a:rPr lang="en-US" sz="1600" dirty="0">
                <a:solidFill>
                  <a:srgbClr val="000000"/>
                </a:solidFill>
                <a:latin typeface="source_sans_proregular"/>
              </a:rPr>
              <a:t>G</a:t>
            </a:r>
            <a:r>
              <a:rPr lang="en-US" sz="1600" b="0" i="0" u="none" strike="noStrike" dirty="0">
                <a:solidFill>
                  <a:srgbClr val="000000"/>
                </a:solidFill>
                <a:effectLst/>
                <a:latin typeface="source_sans_proregular"/>
              </a:rPr>
              <a:t>as outlet</a:t>
            </a:r>
            <a:endParaRPr lang="en-CN" sz="1600" dirty="0"/>
          </a:p>
        </p:txBody>
      </p:sp>
      <p:grpSp>
        <p:nvGrpSpPr>
          <p:cNvPr id="59" name="Group 58">
            <a:extLst>
              <a:ext uri="{FF2B5EF4-FFF2-40B4-BE49-F238E27FC236}">
                <a16:creationId xmlns:a16="http://schemas.microsoft.com/office/drawing/2014/main" id="{F1AD63CD-7552-3E4F-999C-82BF53C9AEED}"/>
              </a:ext>
            </a:extLst>
          </p:cNvPr>
          <p:cNvGrpSpPr/>
          <p:nvPr/>
        </p:nvGrpSpPr>
        <p:grpSpPr>
          <a:xfrm>
            <a:off x="4317717" y="6134024"/>
            <a:ext cx="584714" cy="388719"/>
            <a:chOff x="5689478" y="4846320"/>
            <a:chExt cx="584714" cy="388719"/>
          </a:xfrm>
        </p:grpSpPr>
        <p:sp>
          <p:nvSpPr>
            <p:cNvPr id="60" name="Oval 59">
              <a:extLst>
                <a:ext uri="{FF2B5EF4-FFF2-40B4-BE49-F238E27FC236}">
                  <a16:creationId xmlns:a16="http://schemas.microsoft.com/office/drawing/2014/main" id="{14A8D32E-9B08-4243-A0E0-59B496A384D4}"/>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61" name="TextBox 60">
              <a:extLst>
                <a:ext uri="{FF2B5EF4-FFF2-40B4-BE49-F238E27FC236}">
                  <a16:creationId xmlns:a16="http://schemas.microsoft.com/office/drawing/2014/main" id="{53D3F6BE-B16F-FF4F-80E4-A2244FB47EB7}"/>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7</a:t>
              </a:r>
              <a:endParaRPr lang="en-CN" b="1" dirty="0">
                <a:solidFill>
                  <a:schemeClr val="bg1"/>
                </a:solidFill>
              </a:endParaRPr>
            </a:p>
          </p:txBody>
        </p:sp>
      </p:grpSp>
      <p:sp>
        <p:nvSpPr>
          <p:cNvPr id="63" name="TextBox 62">
            <a:extLst>
              <a:ext uri="{FF2B5EF4-FFF2-40B4-BE49-F238E27FC236}">
                <a16:creationId xmlns:a16="http://schemas.microsoft.com/office/drawing/2014/main" id="{B090D83F-FA4E-D549-A3A3-C7FA4D2D2ADF}"/>
              </a:ext>
            </a:extLst>
          </p:cNvPr>
          <p:cNvSpPr txBox="1"/>
          <p:nvPr/>
        </p:nvSpPr>
        <p:spPr>
          <a:xfrm>
            <a:off x="4762708" y="5589263"/>
            <a:ext cx="1881654" cy="584775"/>
          </a:xfrm>
          <a:prstGeom prst="rect">
            <a:avLst/>
          </a:prstGeom>
          <a:noFill/>
        </p:spPr>
        <p:txBody>
          <a:bodyPr wrap="square">
            <a:spAutoFit/>
          </a:bodyPr>
          <a:lstStyle/>
          <a:p>
            <a:r>
              <a:rPr lang="en-US" sz="1600" b="0" i="0" u="none" strike="noStrike" dirty="0">
                <a:solidFill>
                  <a:srgbClr val="000000"/>
                </a:solidFill>
                <a:effectLst/>
                <a:latin typeface="source_sans_proregular"/>
              </a:rPr>
              <a:t>Generate gas readily on demand</a:t>
            </a:r>
            <a:endParaRPr lang="en-CN" sz="1600" dirty="0"/>
          </a:p>
        </p:txBody>
      </p:sp>
      <p:grpSp>
        <p:nvGrpSpPr>
          <p:cNvPr id="64" name="Group 63">
            <a:extLst>
              <a:ext uri="{FF2B5EF4-FFF2-40B4-BE49-F238E27FC236}">
                <a16:creationId xmlns:a16="http://schemas.microsoft.com/office/drawing/2014/main" id="{979DD05C-C977-6343-B59E-5051C8DB1972}"/>
              </a:ext>
            </a:extLst>
          </p:cNvPr>
          <p:cNvGrpSpPr/>
          <p:nvPr/>
        </p:nvGrpSpPr>
        <p:grpSpPr>
          <a:xfrm>
            <a:off x="4317717" y="5646555"/>
            <a:ext cx="584714" cy="388719"/>
            <a:chOff x="5689478" y="4846320"/>
            <a:chExt cx="584714" cy="388719"/>
          </a:xfrm>
        </p:grpSpPr>
        <p:sp>
          <p:nvSpPr>
            <p:cNvPr id="65" name="Oval 64">
              <a:extLst>
                <a:ext uri="{FF2B5EF4-FFF2-40B4-BE49-F238E27FC236}">
                  <a16:creationId xmlns:a16="http://schemas.microsoft.com/office/drawing/2014/main" id="{F544F690-925D-BE47-AD0F-27A5831D3950}"/>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66" name="TextBox 65">
              <a:extLst>
                <a:ext uri="{FF2B5EF4-FFF2-40B4-BE49-F238E27FC236}">
                  <a16:creationId xmlns:a16="http://schemas.microsoft.com/office/drawing/2014/main" id="{A6DE2DFB-AA33-544B-99B1-22471A00CF73}"/>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6</a:t>
              </a:r>
              <a:endParaRPr lang="en-CN" b="1" dirty="0">
                <a:solidFill>
                  <a:schemeClr val="bg1"/>
                </a:solidFill>
              </a:endParaRPr>
            </a:p>
          </p:txBody>
        </p:sp>
      </p:grpSp>
      <p:sp>
        <p:nvSpPr>
          <p:cNvPr id="68" name="TextBox 67">
            <a:extLst>
              <a:ext uri="{FF2B5EF4-FFF2-40B4-BE49-F238E27FC236}">
                <a16:creationId xmlns:a16="http://schemas.microsoft.com/office/drawing/2014/main" id="{A8BBB533-E6BE-8144-A4D9-C50FFDACAA0C}"/>
              </a:ext>
            </a:extLst>
          </p:cNvPr>
          <p:cNvSpPr txBox="1"/>
          <p:nvPr/>
        </p:nvSpPr>
        <p:spPr>
          <a:xfrm>
            <a:off x="8699749" y="4289157"/>
            <a:ext cx="1452824" cy="584775"/>
          </a:xfrm>
          <a:prstGeom prst="rect">
            <a:avLst/>
          </a:prstGeom>
          <a:noFill/>
        </p:spPr>
        <p:txBody>
          <a:bodyPr wrap="square">
            <a:spAutoFit/>
          </a:bodyPr>
          <a:lstStyle/>
          <a:p>
            <a:r>
              <a:rPr lang="en-US" sz="1600" b="0" i="0" u="none" strike="noStrike" dirty="0">
                <a:solidFill>
                  <a:srgbClr val="000000"/>
                </a:solidFill>
                <a:effectLst/>
                <a:latin typeface="source_sans_proregular"/>
              </a:rPr>
              <a:t>Air adjustment valve</a:t>
            </a:r>
            <a:endParaRPr lang="en-CN" sz="1600" dirty="0"/>
          </a:p>
        </p:txBody>
      </p:sp>
      <p:sp>
        <p:nvSpPr>
          <p:cNvPr id="77" name="TextBox 76">
            <a:extLst>
              <a:ext uri="{FF2B5EF4-FFF2-40B4-BE49-F238E27FC236}">
                <a16:creationId xmlns:a16="http://schemas.microsoft.com/office/drawing/2014/main" id="{DB95A556-3471-2240-ACD8-2E0193ECEE47}"/>
              </a:ext>
            </a:extLst>
          </p:cNvPr>
          <p:cNvSpPr txBox="1"/>
          <p:nvPr/>
        </p:nvSpPr>
        <p:spPr>
          <a:xfrm>
            <a:off x="4762708" y="5014605"/>
            <a:ext cx="2231414" cy="584775"/>
          </a:xfrm>
          <a:prstGeom prst="rect">
            <a:avLst/>
          </a:prstGeom>
          <a:noFill/>
        </p:spPr>
        <p:txBody>
          <a:bodyPr wrap="square">
            <a:spAutoFit/>
          </a:bodyPr>
          <a:lstStyle/>
          <a:p>
            <a:r>
              <a:rPr lang="en-US" altLang="zh-CN" sz="1600" dirty="0">
                <a:solidFill>
                  <a:srgbClr val="000000"/>
                </a:solidFill>
                <a:latin typeface="source_sans_proregular"/>
              </a:rPr>
              <a:t>R</a:t>
            </a:r>
            <a:r>
              <a:rPr lang="en-US" sz="1600" dirty="0">
                <a:solidFill>
                  <a:srgbClr val="000000"/>
                </a:solidFill>
                <a:latin typeface="source_sans_proregular"/>
              </a:rPr>
              <a:t>elay link apparatus</a:t>
            </a:r>
            <a:r>
              <a:rPr lang="zh-CN" altLang="en-US" sz="1600" dirty="0">
                <a:solidFill>
                  <a:srgbClr val="000000"/>
                </a:solidFill>
                <a:latin typeface="source_sans_proregular"/>
              </a:rPr>
              <a:t> </a:t>
            </a:r>
            <a:endParaRPr lang="en-US" altLang="zh-CN" sz="1600" dirty="0">
              <a:solidFill>
                <a:srgbClr val="000000"/>
              </a:solidFill>
              <a:latin typeface="source_sans_proregular"/>
            </a:endParaRPr>
          </a:p>
          <a:p>
            <a:r>
              <a:rPr lang="en-US" altLang="zh-CN" sz="1600" dirty="0">
                <a:solidFill>
                  <a:srgbClr val="000000"/>
                </a:solidFill>
                <a:latin typeface="source_sans_proregular"/>
              </a:rPr>
              <a:t>&amp;</a:t>
            </a:r>
            <a:r>
              <a:rPr lang="zh-CN" altLang="en-US" sz="1600" dirty="0">
                <a:solidFill>
                  <a:srgbClr val="000000"/>
                </a:solidFill>
                <a:latin typeface="source_sans_proregular"/>
              </a:rPr>
              <a:t> </a:t>
            </a:r>
            <a:r>
              <a:rPr lang="en-US" altLang="zh-CN" sz="1600" b="0" i="0" u="none" strike="noStrike" dirty="0">
                <a:solidFill>
                  <a:srgbClr val="000000"/>
                </a:solidFill>
                <a:effectLst/>
                <a:latin typeface="source_sans_proregular"/>
              </a:rPr>
              <a:t>F</a:t>
            </a:r>
            <a:r>
              <a:rPr lang="en-US" sz="1600" b="0" i="0" u="none" strike="noStrike" dirty="0">
                <a:solidFill>
                  <a:srgbClr val="000000"/>
                </a:solidFill>
                <a:effectLst/>
                <a:latin typeface="source_sans_proregular"/>
              </a:rPr>
              <a:t>use link apparatus </a:t>
            </a:r>
            <a:endParaRPr lang="en-CN" sz="1600" dirty="0"/>
          </a:p>
        </p:txBody>
      </p:sp>
      <p:grpSp>
        <p:nvGrpSpPr>
          <p:cNvPr id="78" name="Group 77">
            <a:extLst>
              <a:ext uri="{FF2B5EF4-FFF2-40B4-BE49-F238E27FC236}">
                <a16:creationId xmlns:a16="http://schemas.microsoft.com/office/drawing/2014/main" id="{691E656C-6EA2-1346-BCF8-0F652429B346}"/>
              </a:ext>
            </a:extLst>
          </p:cNvPr>
          <p:cNvGrpSpPr/>
          <p:nvPr/>
        </p:nvGrpSpPr>
        <p:grpSpPr>
          <a:xfrm>
            <a:off x="4317717" y="5081670"/>
            <a:ext cx="584714" cy="388719"/>
            <a:chOff x="5689478" y="4846320"/>
            <a:chExt cx="584714" cy="388719"/>
          </a:xfrm>
        </p:grpSpPr>
        <p:sp>
          <p:nvSpPr>
            <p:cNvPr id="79" name="Oval 78">
              <a:extLst>
                <a:ext uri="{FF2B5EF4-FFF2-40B4-BE49-F238E27FC236}">
                  <a16:creationId xmlns:a16="http://schemas.microsoft.com/office/drawing/2014/main" id="{B088FCD3-7571-8345-AC47-390D45D055CE}"/>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80" name="TextBox 79">
              <a:extLst>
                <a:ext uri="{FF2B5EF4-FFF2-40B4-BE49-F238E27FC236}">
                  <a16:creationId xmlns:a16="http://schemas.microsoft.com/office/drawing/2014/main" id="{0C16F2B8-6646-5547-A157-E96766F4E584}"/>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2</a:t>
              </a:r>
              <a:endParaRPr lang="en-CN" b="1" dirty="0">
                <a:solidFill>
                  <a:schemeClr val="bg1"/>
                </a:solidFill>
              </a:endParaRPr>
            </a:p>
          </p:txBody>
        </p:sp>
      </p:grpSp>
      <p:sp>
        <p:nvSpPr>
          <p:cNvPr id="82" name="TextBox 81">
            <a:extLst>
              <a:ext uri="{FF2B5EF4-FFF2-40B4-BE49-F238E27FC236}">
                <a16:creationId xmlns:a16="http://schemas.microsoft.com/office/drawing/2014/main" id="{98EBE258-0D05-B34D-A5ED-BDA41E7820B7}"/>
              </a:ext>
            </a:extLst>
          </p:cNvPr>
          <p:cNvSpPr txBox="1"/>
          <p:nvPr/>
        </p:nvSpPr>
        <p:spPr>
          <a:xfrm>
            <a:off x="4762708" y="4404606"/>
            <a:ext cx="2602067" cy="584775"/>
          </a:xfrm>
          <a:prstGeom prst="rect">
            <a:avLst/>
          </a:prstGeom>
          <a:noFill/>
        </p:spPr>
        <p:txBody>
          <a:bodyPr wrap="square">
            <a:spAutoFit/>
          </a:bodyPr>
          <a:lstStyle/>
          <a:p>
            <a:r>
              <a:rPr lang="en-US" sz="1600" dirty="0">
                <a:solidFill>
                  <a:srgbClr val="000000"/>
                </a:solidFill>
                <a:latin typeface="source_sans_proregular"/>
              </a:rPr>
              <a:t>R</a:t>
            </a:r>
            <a:r>
              <a:rPr lang="en-US" sz="1600" b="0" i="0" u="none" strike="noStrike" dirty="0">
                <a:solidFill>
                  <a:srgbClr val="000000"/>
                </a:solidFill>
                <a:effectLst/>
                <a:latin typeface="source_sans_proregular"/>
              </a:rPr>
              <a:t>e</a:t>
            </a:r>
            <a:r>
              <a:rPr lang="en-US" altLang="zh-CN" sz="1600" b="0" i="0" u="none" strike="noStrike" dirty="0">
                <a:solidFill>
                  <a:srgbClr val="000000"/>
                </a:solidFill>
                <a:effectLst/>
                <a:latin typeface="source_sans_proregular"/>
              </a:rPr>
              <a:t>-</a:t>
            </a:r>
            <a:r>
              <a:rPr lang="en-US" sz="1600" b="0" i="0" u="none" strike="noStrike" dirty="0">
                <a:solidFill>
                  <a:srgbClr val="000000"/>
                </a:solidFill>
                <a:effectLst/>
                <a:latin typeface="source_sans_proregular"/>
              </a:rPr>
              <a:t>enforced</a:t>
            </a:r>
            <a:r>
              <a:rPr lang="zh-CN" altLang="en-US" sz="1600" b="0" i="0" u="none" strike="noStrike" dirty="0">
                <a:solidFill>
                  <a:srgbClr val="000000"/>
                </a:solidFill>
                <a:effectLst/>
                <a:latin typeface="source_sans_proregular"/>
              </a:rPr>
              <a:t> </a:t>
            </a:r>
            <a:r>
              <a:rPr lang="en-US" sz="1600" b="0" i="0" u="none" strike="noStrike" dirty="0">
                <a:solidFill>
                  <a:srgbClr val="000000"/>
                </a:solidFill>
                <a:effectLst/>
                <a:latin typeface="source_sans_proregular"/>
              </a:rPr>
              <a:t>thermolysis reactor and turbine housing </a:t>
            </a:r>
            <a:endParaRPr lang="en-CN" sz="1600" dirty="0"/>
          </a:p>
        </p:txBody>
      </p:sp>
      <p:grpSp>
        <p:nvGrpSpPr>
          <p:cNvPr id="83" name="Group 82">
            <a:extLst>
              <a:ext uri="{FF2B5EF4-FFF2-40B4-BE49-F238E27FC236}">
                <a16:creationId xmlns:a16="http://schemas.microsoft.com/office/drawing/2014/main" id="{7B8589E5-8681-5644-89A9-3557622CB79B}"/>
              </a:ext>
            </a:extLst>
          </p:cNvPr>
          <p:cNvGrpSpPr/>
          <p:nvPr/>
        </p:nvGrpSpPr>
        <p:grpSpPr>
          <a:xfrm>
            <a:off x="4317717" y="4510492"/>
            <a:ext cx="584714" cy="388719"/>
            <a:chOff x="5689478" y="4846320"/>
            <a:chExt cx="584714" cy="388719"/>
          </a:xfrm>
        </p:grpSpPr>
        <p:sp>
          <p:nvSpPr>
            <p:cNvPr id="84" name="Oval 83">
              <a:extLst>
                <a:ext uri="{FF2B5EF4-FFF2-40B4-BE49-F238E27FC236}">
                  <a16:creationId xmlns:a16="http://schemas.microsoft.com/office/drawing/2014/main" id="{1FFE4D9E-E631-2C42-816E-8530C3C5C2A0}"/>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85" name="TextBox 84">
              <a:extLst>
                <a:ext uri="{FF2B5EF4-FFF2-40B4-BE49-F238E27FC236}">
                  <a16:creationId xmlns:a16="http://schemas.microsoft.com/office/drawing/2014/main" id="{5D41C893-6BE7-C643-B89E-05875BDD2EE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1</a:t>
              </a:r>
              <a:endParaRPr lang="en-CN" b="1" dirty="0">
                <a:solidFill>
                  <a:schemeClr val="bg1"/>
                </a:solidFill>
              </a:endParaRPr>
            </a:p>
          </p:txBody>
        </p:sp>
      </p:grpSp>
      <p:sp>
        <p:nvSpPr>
          <p:cNvPr id="86" name="Rectangle 85">
            <a:extLst>
              <a:ext uri="{FF2B5EF4-FFF2-40B4-BE49-F238E27FC236}">
                <a16:creationId xmlns:a16="http://schemas.microsoft.com/office/drawing/2014/main" id="{4483D7AE-E53B-8D4D-BA7B-9E89488CE515}"/>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7" name="Rectangle 86">
            <a:extLst>
              <a:ext uri="{FF2B5EF4-FFF2-40B4-BE49-F238E27FC236}">
                <a16:creationId xmlns:a16="http://schemas.microsoft.com/office/drawing/2014/main" id="{DEF09CB3-FDBE-5346-84CB-65A3C8D50A18}"/>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TextBox 87">
            <a:extLst>
              <a:ext uri="{FF2B5EF4-FFF2-40B4-BE49-F238E27FC236}">
                <a16:creationId xmlns:a16="http://schemas.microsoft.com/office/drawing/2014/main" id="{CE9A0D70-DC03-7C47-AE02-6A79522577EF}"/>
              </a:ext>
            </a:extLst>
          </p:cNvPr>
          <p:cNvSpPr txBox="1"/>
          <p:nvPr/>
        </p:nvSpPr>
        <p:spPr>
          <a:xfrm>
            <a:off x="1624363" y="284138"/>
            <a:ext cx="9770466" cy="707886"/>
          </a:xfrm>
          <a:prstGeom prst="rect">
            <a:avLst/>
          </a:prstGeom>
          <a:noFill/>
        </p:spPr>
        <p:txBody>
          <a:bodyPr wrap="square" rtlCol="0">
            <a:spAutoFit/>
          </a:bodyPr>
          <a:lstStyle/>
          <a:p>
            <a:r>
              <a:rPr lang="en-US" altLang="zh-CN" sz="4000" b="1" dirty="0"/>
              <a:t>Existing</a:t>
            </a:r>
            <a:r>
              <a:rPr lang="zh-CN" altLang="en-US" sz="4000" b="1" dirty="0"/>
              <a:t> </a:t>
            </a:r>
            <a:r>
              <a:rPr lang="en-US" altLang="zh-CN" sz="4000" b="1" dirty="0"/>
              <a:t>technologies</a:t>
            </a:r>
            <a:r>
              <a:rPr lang="zh-CN" altLang="en-US" sz="4000" b="1" dirty="0"/>
              <a:t> </a:t>
            </a:r>
            <a:r>
              <a:rPr lang="en-US" altLang="zh-CN" sz="4000" b="1" dirty="0"/>
              <a:t>from</a:t>
            </a:r>
            <a:r>
              <a:rPr lang="zh-CN" altLang="en-US" sz="4000" b="1" dirty="0"/>
              <a:t> </a:t>
            </a:r>
            <a:r>
              <a:rPr lang="en-US" altLang="zh-CN" sz="4000" b="1" dirty="0"/>
              <a:t>inactive</a:t>
            </a:r>
            <a:r>
              <a:rPr lang="zh-CN" altLang="en-US" sz="4000" b="1" dirty="0"/>
              <a:t> </a:t>
            </a:r>
            <a:r>
              <a:rPr lang="en-US" altLang="zh-CN" sz="4000" b="1" dirty="0"/>
              <a:t>patents</a:t>
            </a:r>
            <a:endParaRPr lang="en-CN" sz="4000" b="1" dirty="0"/>
          </a:p>
        </p:txBody>
      </p:sp>
      <p:cxnSp>
        <p:nvCxnSpPr>
          <p:cNvPr id="93" name="Straight Connector 92">
            <a:extLst>
              <a:ext uri="{FF2B5EF4-FFF2-40B4-BE49-F238E27FC236}">
                <a16:creationId xmlns:a16="http://schemas.microsoft.com/office/drawing/2014/main" id="{3D434AED-58AE-154A-9D85-4D42E30D572F}"/>
              </a:ext>
            </a:extLst>
          </p:cNvPr>
          <p:cNvCxnSpPr>
            <a:cxnSpLocks/>
          </p:cNvCxnSpPr>
          <p:nvPr/>
        </p:nvCxnSpPr>
        <p:spPr>
          <a:xfrm flipH="1">
            <a:off x="4508228" y="3860863"/>
            <a:ext cx="970202" cy="5616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06234CE-8487-EC49-9EA8-3A07F27D78B7}"/>
              </a:ext>
            </a:extLst>
          </p:cNvPr>
          <p:cNvCxnSpPr>
            <a:cxnSpLocks/>
          </p:cNvCxnSpPr>
          <p:nvPr/>
        </p:nvCxnSpPr>
        <p:spPr>
          <a:xfrm>
            <a:off x="8369861" y="407520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28F7705-BA82-2A4F-9CA8-AFF9E51DA18C}"/>
              </a:ext>
            </a:extLst>
          </p:cNvPr>
          <p:cNvGrpSpPr/>
          <p:nvPr/>
        </p:nvGrpSpPr>
        <p:grpSpPr>
          <a:xfrm>
            <a:off x="8134301" y="5286843"/>
            <a:ext cx="528443" cy="388719"/>
            <a:chOff x="5689478" y="4846320"/>
            <a:chExt cx="528443" cy="388719"/>
          </a:xfrm>
        </p:grpSpPr>
        <p:sp>
          <p:nvSpPr>
            <p:cNvPr id="55" name="Oval 54">
              <a:extLst>
                <a:ext uri="{FF2B5EF4-FFF2-40B4-BE49-F238E27FC236}">
                  <a16:creationId xmlns:a16="http://schemas.microsoft.com/office/drawing/2014/main" id="{1965022A-6E5A-FC4C-BAC2-BBAA611A4C4C}"/>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56" name="TextBox 55">
              <a:extLst>
                <a:ext uri="{FF2B5EF4-FFF2-40B4-BE49-F238E27FC236}">
                  <a16:creationId xmlns:a16="http://schemas.microsoft.com/office/drawing/2014/main" id="{EDBA757B-9EB6-EE44-AB73-76A78EDE2FB6}"/>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13</a:t>
              </a:r>
              <a:endParaRPr lang="en-CN" b="1" dirty="0">
                <a:solidFill>
                  <a:schemeClr val="bg1"/>
                </a:solidFill>
              </a:endParaRPr>
            </a:p>
          </p:txBody>
        </p:sp>
      </p:grpSp>
      <p:grpSp>
        <p:nvGrpSpPr>
          <p:cNvPr id="92" name="Group 91">
            <a:extLst>
              <a:ext uri="{FF2B5EF4-FFF2-40B4-BE49-F238E27FC236}">
                <a16:creationId xmlns:a16="http://schemas.microsoft.com/office/drawing/2014/main" id="{B2EF353D-CF65-D140-B97B-F396FAC289C9}"/>
              </a:ext>
            </a:extLst>
          </p:cNvPr>
          <p:cNvGrpSpPr/>
          <p:nvPr/>
        </p:nvGrpSpPr>
        <p:grpSpPr>
          <a:xfrm>
            <a:off x="8015429" y="4359318"/>
            <a:ext cx="877071" cy="388719"/>
            <a:chOff x="7467517" y="3985944"/>
            <a:chExt cx="877071" cy="388719"/>
          </a:xfrm>
        </p:grpSpPr>
        <p:grpSp>
          <p:nvGrpSpPr>
            <p:cNvPr id="69" name="Group 68">
              <a:extLst>
                <a:ext uri="{FF2B5EF4-FFF2-40B4-BE49-F238E27FC236}">
                  <a16:creationId xmlns:a16="http://schemas.microsoft.com/office/drawing/2014/main" id="{30D8877E-14B4-CC49-9DF0-2C0BB44C3FBF}"/>
                </a:ext>
              </a:extLst>
            </p:cNvPr>
            <p:cNvGrpSpPr/>
            <p:nvPr/>
          </p:nvGrpSpPr>
          <p:grpSpPr>
            <a:xfrm>
              <a:off x="7759874" y="3985944"/>
              <a:ext cx="584714" cy="388719"/>
              <a:chOff x="5689478" y="4846320"/>
              <a:chExt cx="584714" cy="388719"/>
            </a:xfrm>
          </p:grpSpPr>
          <p:sp>
            <p:nvSpPr>
              <p:cNvPr id="70" name="Oval 69">
                <a:extLst>
                  <a:ext uri="{FF2B5EF4-FFF2-40B4-BE49-F238E27FC236}">
                    <a16:creationId xmlns:a16="http://schemas.microsoft.com/office/drawing/2014/main" id="{7B5BF408-F32B-F540-9C63-48F5969A8B34}"/>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71" name="TextBox 70">
                <a:extLst>
                  <a:ext uri="{FF2B5EF4-FFF2-40B4-BE49-F238E27FC236}">
                    <a16:creationId xmlns:a16="http://schemas.microsoft.com/office/drawing/2014/main" id="{889ED058-4668-CC48-B18D-B4D6D15D92B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5</a:t>
                </a:r>
                <a:endParaRPr lang="en-CN" b="1" dirty="0">
                  <a:solidFill>
                    <a:schemeClr val="bg1"/>
                  </a:solidFill>
                </a:endParaRPr>
              </a:p>
            </p:txBody>
          </p:sp>
        </p:grpSp>
        <p:grpSp>
          <p:nvGrpSpPr>
            <p:cNvPr id="73" name="Group 72">
              <a:extLst>
                <a:ext uri="{FF2B5EF4-FFF2-40B4-BE49-F238E27FC236}">
                  <a16:creationId xmlns:a16="http://schemas.microsoft.com/office/drawing/2014/main" id="{473A3C49-3BE8-1645-9B21-2785992D1429}"/>
                </a:ext>
              </a:extLst>
            </p:cNvPr>
            <p:cNvGrpSpPr/>
            <p:nvPr/>
          </p:nvGrpSpPr>
          <p:grpSpPr>
            <a:xfrm>
              <a:off x="7467517" y="3985944"/>
              <a:ext cx="584714" cy="388719"/>
              <a:chOff x="5689478" y="4846320"/>
              <a:chExt cx="584714" cy="388719"/>
            </a:xfrm>
          </p:grpSpPr>
          <p:sp>
            <p:nvSpPr>
              <p:cNvPr id="74" name="Oval 73">
                <a:extLst>
                  <a:ext uri="{FF2B5EF4-FFF2-40B4-BE49-F238E27FC236}">
                    <a16:creationId xmlns:a16="http://schemas.microsoft.com/office/drawing/2014/main" id="{DED8DB39-A02F-6C47-B5BC-B59FE7E1C4D2}"/>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75" name="TextBox 74">
                <a:extLst>
                  <a:ext uri="{FF2B5EF4-FFF2-40B4-BE49-F238E27FC236}">
                    <a16:creationId xmlns:a16="http://schemas.microsoft.com/office/drawing/2014/main" id="{43B2E328-8D9A-564B-8A63-62103253F75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3</a:t>
                </a:r>
                <a:endParaRPr lang="en-CN" b="1" dirty="0">
                  <a:solidFill>
                    <a:schemeClr val="bg1"/>
                  </a:solidFill>
                </a:endParaRPr>
              </a:p>
            </p:txBody>
          </p:sp>
        </p:grpSp>
      </p:grpSp>
      <p:sp>
        <p:nvSpPr>
          <p:cNvPr id="100" name="TextBox 99">
            <a:extLst>
              <a:ext uri="{FF2B5EF4-FFF2-40B4-BE49-F238E27FC236}">
                <a16:creationId xmlns:a16="http://schemas.microsoft.com/office/drawing/2014/main" id="{5CC87B40-EE0D-1140-89C3-7B39FC8F2243}"/>
              </a:ext>
            </a:extLst>
          </p:cNvPr>
          <p:cNvSpPr txBox="1"/>
          <p:nvPr/>
        </p:nvSpPr>
        <p:spPr>
          <a:xfrm>
            <a:off x="3721714" y="4554794"/>
            <a:ext cx="721396" cy="338554"/>
          </a:xfrm>
          <a:prstGeom prst="rect">
            <a:avLst/>
          </a:prstGeom>
          <a:noFill/>
        </p:spPr>
        <p:txBody>
          <a:bodyPr wrap="square" rtlCol="0">
            <a:spAutoFit/>
          </a:bodyPr>
          <a:lstStyle/>
          <a:p>
            <a:r>
              <a:rPr lang="en-US" altLang="zh-CN" sz="1600" b="1" dirty="0">
                <a:solidFill>
                  <a:srgbClr val="005E84"/>
                </a:solidFill>
              </a:rPr>
              <a:t>2001</a:t>
            </a:r>
            <a:endParaRPr lang="en-CN" sz="1600" b="1" dirty="0">
              <a:solidFill>
                <a:srgbClr val="005E84"/>
              </a:solidFill>
            </a:endParaRPr>
          </a:p>
        </p:txBody>
      </p:sp>
      <p:sp>
        <p:nvSpPr>
          <p:cNvPr id="101" name="TextBox 100">
            <a:extLst>
              <a:ext uri="{FF2B5EF4-FFF2-40B4-BE49-F238E27FC236}">
                <a16:creationId xmlns:a16="http://schemas.microsoft.com/office/drawing/2014/main" id="{A03B1A8D-A1D0-3347-835B-376EE78BE5E3}"/>
              </a:ext>
            </a:extLst>
          </p:cNvPr>
          <p:cNvSpPr txBox="1"/>
          <p:nvPr/>
        </p:nvSpPr>
        <p:spPr>
          <a:xfrm>
            <a:off x="3725008" y="5102149"/>
            <a:ext cx="712326" cy="338554"/>
          </a:xfrm>
          <a:prstGeom prst="rect">
            <a:avLst/>
          </a:prstGeom>
          <a:noFill/>
        </p:spPr>
        <p:txBody>
          <a:bodyPr wrap="square" rtlCol="0">
            <a:spAutoFit/>
          </a:bodyPr>
          <a:lstStyle/>
          <a:p>
            <a:r>
              <a:rPr lang="en-US" altLang="zh-CN" sz="1600" b="1" dirty="0">
                <a:solidFill>
                  <a:srgbClr val="005E84"/>
                </a:solidFill>
              </a:rPr>
              <a:t>2007</a:t>
            </a:r>
            <a:endParaRPr lang="en-CN" sz="1600" b="1" dirty="0">
              <a:solidFill>
                <a:srgbClr val="005E84"/>
              </a:solidFill>
            </a:endParaRPr>
          </a:p>
        </p:txBody>
      </p:sp>
      <p:sp>
        <p:nvSpPr>
          <p:cNvPr id="102" name="TextBox 101">
            <a:extLst>
              <a:ext uri="{FF2B5EF4-FFF2-40B4-BE49-F238E27FC236}">
                <a16:creationId xmlns:a16="http://schemas.microsoft.com/office/drawing/2014/main" id="{852047A5-16D1-5E40-A592-BEEA4F5B520B}"/>
              </a:ext>
            </a:extLst>
          </p:cNvPr>
          <p:cNvSpPr txBox="1"/>
          <p:nvPr/>
        </p:nvSpPr>
        <p:spPr>
          <a:xfrm>
            <a:off x="7457647" y="4260336"/>
            <a:ext cx="712326" cy="338554"/>
          </a:xfrm>
          <a:prstGeom prst="rect">
            <a:avLst/>
          </a:prstGeom>
          <a:noFill/>
        </p:spPr>
        <p:txBody>
          <a:bodyPr wrap="square" rtlCol="0">
            <a:spAutoFit/>
          </a:bodyPr>
          <a:lstStyle/>
          <a:p>
            <a:r>
              <a:rPr lang="en-US" altLang="zh-CN" sz="1600" b="1" dirty="0">
                <a:solidFill>
                  <a:srgbClr val="005E84"/>
                </a:solidFill>
              </a:rPr>
              <a:t>1992</a:t>
            </a:r>
            <a:endParaRPr lang="en-CN" sz="1600" b="1" dirty="0">
              <a:solidFill>
                <a:srgbClr val="005E84"/>
              </a:solidFill>
            </a:endParaRPr>
          </a:p>
        </p:txBody>
      </p:sp>
      <p:sp>
        <p:nvSpPr>
          <p:cNvPr id="103" name="TextBox 102">
            <a:extLst>
              <a:ext uri="{FF2B5EF4-FFF2-40B4-BE49-F238E27FC236}">
                <a16:creationId xmlns:a16="http://schemas.microsoft.com/office/drawing/2014/main" id="{713D7721-9B0E-C048-9C21-318513FACF45}"/>
              </a:ext>
            </a:extLst>
          </p:cNvPr>
          <p:cNvSpPr txBox="1"/>
          <p:nvPr/>
        </p:nvSpPr>
        <p:spPr>
          <a:xfrm>
            <a:off x="7457647" y="4498895"/>
            <a:ext cx="712326" cy="338554"/>
          </a:xfrm>
          <a:prstGeom prst="rect">
            <a:avLst/>
          </a:prstGeom>
          <a:noFill/>
        </p:spPr>
        <p:txBody>
          <a:bodyPr wrap="square" rtlCol="0">
            <a:spAutoFit/>
          </a:bodyPr>
          <a:lstStyle/>
          <a:p>
            <a:r>
              <a:rPr lang="en-US" altLang="zh-CN" sz="1600" b="1" dirty="0">
                <a:solidFill>
                  <a:srgbClr val="005E84"/>
                </a:solidFill>
              </a:rPr>
              <a:t>1992</a:t>
            </a:r>
            <a:endParaRPr lang="en-CN" sz="1600" b="1" dirty="0">
              <a:solidFill>
                <a:srgbClr val="005E84"/>
              </a:solidFill>
            </a:endParaRPr>
          </a:p>
        </p:txBody>
      </p:sp>
      <p:sp>
        <p:nvSpPr>
          <p:cNvPr id="104" name="TextBox 103">
            <a:extLst>
              <a:ext uri="{FF2B5EF4-FFF2-40B4-BE49-F238E27FC236}">
                <a16:creationId xmlns:a16="http://schemas.microsoft.com/office/drawing/2014/main" id="{10D6A5BC-1697-E949-802D-4334F367A037}"/>
              </a:ext>
            </a:extLst>
          </p:cNvPr>
          <p:cNvSpPr txBox="1"/>
          <p:nvPr/>
        </p:nvSpPr>
        <p:spPr>
          <a:xfrm>
            <a:off x="3741630" y="5668129"/>
            <a:ext cx="721396" cy="338554"/>
          </a:xfrm>
          <a:prstGeom prst="rect">
            <a:avLst/>
          </a:prstGeom>
          <a:noFill/>
        </p:spPr>
        <p:txBody>
          <a:bodyPr wrap="square" rtlCol="0">
            <a:spAutoFit/>
          </a:bodyPr>
          <a:lstStyle/>
          <a:p>
            <a:r>
              <a:rPr lang="en-US" altLang="zh-CN" sz="1600" b="1" dirty="0">
                <a:solidFill>
                  <a:srgbClr val="005E84"/>
                </a:solidFill>
              </a:rPr>
              <a:t>2002</a:t>
            </a:r>
            <a:endParaRPr lang="en-CN" sz="1600" b="1" dirty="0">
              <a:solidFill>
                <a:srgbClr val="005E84"/>
              </a:solidFill>
            </a:endParaRPr>
          </a:p>
        </p:txBody>
      </p:sp>
      <p:sp>
        <p:nvSpPr>
          <p:cNvPr id="105" name="TextBox 104">
            <a:extLst>
              <a:ext uri="{FF2B5EF4-FFF2-40B4-BE49-F238E27FC236}">
                <a16:creationId xmlns:a16="http://schemas.microsoft.com/office/drawing/2014/main" id="{229B8790-E935-4143-A6E0-CB7AE09DB293}"/>
              </a:ext>
            </a:extLst>
          </p:cNvPr>
          <p:cNvSpPr txBox="1"/>
          <p:nvPr/>
        </p:nvSpPr>
        <p:spPr>
          <a:xfrm>
            <a:off x="3730560" y="6174495"/>
            <a:ext cx="721396" cy="338554"/>
          </a:xfrm>
          <a:prstGeom prst="rect">
            <a:avLst/>
          </a:prstGeom>
          <a:noFill/>
        </p:spPr>
        <p:txBody>
          <a:bodyPr wrap="square" rtlCol="0">
            <a:spAutoFit/>
          </a:bodyPr>
          <a:lstStyle/>
          <a:p>
            <a:r>
              <a:rPr lang="en-US" altLang="zh-CN" sz="1600" b="1" dirty="0">
                <a:solidFill>
                  <a:srgbClr val="005E84"/>
                </a:solidFill>
              </a:rPr>
              <a:t>2011</a:t>
            </a:r>
            <a:endParaRPr lang="en-CN" sz="1600" b="1" dirty="0">
              <a:solidFill>
                <a:srgbClr val="005E84"/>
              </a:solidFill>
            </a:endParaRPr>
          </a:p>
        </p:txBody>
      </p:sp>
      <p:sp>
        <p:nvSpPr>
          <p:cNvPr id="106" name="TextBox 105">
            <a:extLst>
              <a:ext uri="{FF2B5EF4-FFF2-40B4-BE49-F238E27FC236}">
                <a16:creationId xmlns:a16="http://schemas.microsoft.com/office/drawing/2014/main" id="{E29FF15B-D317-4746-856A-3405CC49EA80}"/>
              </a:ext>
            </a:extLst>
          </p:cNvPr>
          <p:cNvSpPr txBox="1"/>
          <p:nvPr/>
        </p:nvSpPr>
        <p:spPr>
          <a:xfrm>
            <a:off x="7457647" y="5320707"/>
            <a:ext cx="712326" cy="338554"/>
          </a:xfrm>
          <a:prstGeom prst="rect">
            <a:avLst/>
          </a:prstGeom>
          <a:noFill/>
        </p:spPr>
        <p:txBody>
          <a:bodyPr wrap="square" rtlCol="0">
            <a:spAutoFit/>
          </a:bodyPr>
          <a:lstStyle/>
          <a:p>
            <a:r>
              <a:rPr lang="en-US" altLang="zh-CN" sz="1600" b="1" dirty="0">
                <a:solidFill>
                  <a:srgbClr val="005E84"/>
                </a:solidFill>
              </a:rPr>
              <a:t>1993</a:t>
            </a:r>
            <a:endParaRPr lang="en-CN" sz="1600" b="1" dirty="0">
              <a:solidFill>
                <a:srgbClr val="005E84"/>
              </a:solidFill>
            </a:endParaRPr>
          </a:p>
        </p:txBody>
      </p:sp>
      <p:sp>
        <p:nvSpPr>
          <p:cNvPr id="110" name="TextBox 109">
            <a:extLst>
              <a:ext uri="{FF2B5EF4-FFF2-40B4-BE49-F238E27FC236}">
                <a16:creationId xmlns:a16="http://schemas.microsoft.com/office/drawing/2014/main" id="{199F8658-850B-7148-ACB2-3C3288154D16}"/>
              </a:ext>
            </a:extLst>
          </p:cNvPr>
          <p:cNvSpPr txBox="1"/>
          <p:nvPr/>
        </p:nvSpPr>
        <p:spPr>
          <a:xfrm>
            <a:off x="9228968" y="2270811"/>
            <a:ext cx="721396" cy="338554"/>
          </a:xfrm>
          <a:prstGeom prst="rect">
            <a:avLst/>
          </a:prstGeom>
          <a:noFill/>
        </p:spPr>
        <p:txBody>
          <a:bodyPr wrap="square" rtlCol="0">
            <a:spAutoFit/>
          </a:bodyPr>
          <a:lstStyle/>
          <a:p>
            <a:r>
              <a:rPr lang="en-US" altLang="zh-CN" sz="1600" b="1" dirty="0">
                <a:solidFill>
                  <a:srgbClr val="005E84"/>
                </a:solidFill>
              </a:rPr>
              <a:t>2003</a:t>
            </a:r>
            <a:endParaRPr lang="en-CN" sz="1600" b="1" dirty="0">
              <a:solidFill>
                <a:srgbClr val="005E84"/>
              </a:solidFill>
            </a:endParaRPr>
          </a:p>
        </p:txBody>
      </p:sp>
      <p:sp>
        <p:nvSpPr>
          <p:cNvPr id="111" name="TextBox 110">
            <a:extLst>
              <a:ext uri="{FF2B5EF4-FFF2-40B4-BE49-F238E27FC236}">
                <a16:creationId xmlns:a16="http://schemas.microsoft.com/office/drawing/2014/main" id="{041DC716-0C0A-7246-86E8-21BE871113A2}"/>
              </a:ext>
            </a:extLst>
          </p:cNvPr>
          <p:cNvSpPr txBox="1"/>
          <p:nvPr/>
        </p:nvSpPr>
        <p:spPr>
          <a:xfrm>
            <a:off x="470827" y="4566897"/>
            <a:ext cx="721396" cy="338554"/>
          </a:xfrm>
          <a:prstGeom prst="rect">
            <a:avLst/>
          </a:prstGeom>
          <a:noFill/>
        </p:spPr>
        <p:txBody>
          <a:bodyPr wrap="square" rtlCol="0">
            <a:spAutoFit/>
          </a:bodyPr>
          <a:lstStyle/>
          <a:p>
            <a:r>
              <a:rPr lang="en-US" altLang="zh-CN" sz="1600" b="1" dirty="0">
                <a:solidFill>
                  <a:srgbClr val="005E84"/>
                </a:solidFill>
              </a:rPr>
              <a:t>2002</a:t>
            </a:r>
            <a:endParaRPr lang="en-CN" sz="1600" b="1" dirty="0">
              <a:solidFill>
                <a:srgbClr val="005E84"/>
              </a:solidFill>
            </a:endParaRPr>
          </a:p>
        </p:txBody>
      </p:sp>
      <p:sp>
        <p:nvSpPr>
          <p:cNvPr id="76" name="TextBox 75">
            <a:extLst>
              <a:ext uri="{FF2B5EF4-FFF2-40B4-BE49-F238E27FC236}">
                <a16:creationId xmlns:a16="http://schemas.microsoft.com/office/drawing/2014/main" id="{914D8F71-11E9-B84F-99A6-C083E0B940ED}"/>
              </a:ext>
            </a:extLst>
          </p:cNvPr>
          <p:cNvSpPr txBox="1"/>
          <p:nvPr/>
        </p:nvSpPr>
        <p:spPr>
          <a:xfrm>
            <a:off x="8737483" y="6427113"/>
            <a:ext cx="3454517" cy="430887"/>
          </a:xfrm>
          <a:prstGeom prst="rect">
            <a:avLst/>
          </a:prstGeom>
          <a:noFill/>
        </p:spPr>
        <p:txBody>
          <a:bodyPr wrap="square">
            <a:spAutoFit/>
          </a:bodyPr>
          <a:lstStyle/>
          <a:p>
            <a:pPr algn="r"/>
            <a:r>
              <a:rPr lang="en-CN" sz="1100" dirty="0"/>
              <a:t>https://h2tools.org/sites/default/files/Safety_Considerations_for_Hydrogen_and_Fuel_Cell_Applications.pdf</a:t>
            </a:r>
          </a:p>
        </p:txBody>
      </p:sp>
      <p:sp>
        <p:nvSpPr>
          <p:cNvPr id="2" name="Slide Number Placeholder 1">
            <a:extLst>
              <a:ext uri="{FF2B5EF4-FFF2-40B4-BE49-F238E27FC236}">
                <a16:creationId xmlns:a16="http://schemas.microsoft.com/office/drawing/2014/main" id="{C78732F3-BABF-5A4F-8A54-E2124FD21D09}"/>
              </a:ext>
            </a:extLst>
          </p:cNvPr>
          <p:cNvSpPr>
            <a:spLocks noGrp="1"/>
          </p:cNvSpPr>
          <p:nvPr>
            <p:ph type="sldNum" sz="quarter" idx="12"/>
          </p:nvPr>
        </p:nvSpPr>
        <p:spPr/>
        <p:txBody>
          <a:bodyPr/>
          <a:lstStyle/>
          <a:p>
            <a:fld id="{73AB32EF-5685-C143-9CE0-3404BB7CA47A}" type="slidenum">
              <a:rPr lang="en-CN" smtClean="0"/>
              <a:t>21</a:t>
            </a:fld>
            <a:endParaRPr lang="en-CN"/>
          </a:p>
        </p:txBody>
      </p:sp>
    </p:spTree>
    <p:extLst>
      <p:ext uri="{BB962C8B-B14F-4D97-AF65-F5344CB8AC3E}">
        <p14:creationId xmlns:p14="http://schemas.microsoft.com/office/powerpoint/2010/main" val="379884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4BF848F6-C8F2-244C-8981-811064DAD9B1}"/>
              </a:ext>
            </a:extLst>
          </p:cNvPr>
          <p:cNvCxnSpPr>
            <a:cxnSpLocks/>
          </p:cNvCxnSpPr>
          <p:nvPr/>
        </p:nvCxnSpPr>
        <p:spPr>
          <a:xfrm>
            <a:off x="4508228" y="407728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9A24F9-1D2A-DA40-83E5-6F35BC339536}"/>
              </a:ext>
            </a:extLst>
          </p:cNvPr>
          <p:cNvPicPr>
            <a:picLocks noChangeAspect="1"/>
          </p:cNvPicPr>
          <p:nvPr/>
        </p:nvPicPr>
        <p:blipFill rotWithShape="1">
          <a:blip r:embed="rId2"/>
          <a:srcRect b="50397"/>
          <a:stretch/>
        </p:blipFill>
        <p:spPr>
          <a:xfrm>
            <a:off x="683436" y="1932450"/>
            <a:ext cx="8771242" cy="2482239"/>
          </a:xfrm>
          <a:prstGeom prst="rect">
            <a:avLst/>
          </a:prstGeom>
        </p:spPr>
      </p:pic>
      <p:sp>
        <p:nvSpPr>
          <p:cNvPr id="11" name="TextBox 10">
            <a:extLst>
              <a:ext uri="{FF2B5EF4-FFF2-40B4-BE49-F238E27FC236}">
                <a16:creationId xmlns:a16="http://schemas.microsoft.com/office/drawing/2014/main" id="{36AE9356-FD9C-0640-9ACF-D0EAEB18A6C9}"/>
              </a:ext>
            </a:extLst>
          </p:cNvPr>
          <p:cNvSpPr txBox="1"/>
          <p:nvPr/>
        </p:nvSpPr>
        <p:spPr>
          <a:xfrm>
            <a:off x="1000377" y="1286118"/>
            <a:ext cx="1274636" cy="646331"/>
          </a:xfrm>
          <a:prstGeom prst="rect">
            <a:avLst/>
          </a:prstGeom>
          <a:solidFill>
            <a:schemeClr val="bg1">
              <a:alpha val="73179"/>
            </a:schemeClr>
          </a:solidFill>
        </p:spPr>
        <p:txBody>
          <a:bodyPr wrap="square" rtlCol="0">
            <a:spAutoFit/>
          </a:bodyPr>
          <a:lstStyle/>
          <a:p>
            <a:pPr algn="ctr"/>
            <a:r>
              <a:rPr lang="en-CN" b="1" dirty="0">
                <a:solidFill>
                  <a:srgbClr val="0E9AFF"/>
                </a:solidFill>
              </a:rPr>
              <a:t>Cooling</a:t>
            </a:r>
            <a:r>
              <a:rPr lang="zh-CN" altLang="en-US" b="1" dirty="0">
                <a:solidFill>
                  <a:srgbClr val="0E9AFF"/>
                </a:solidFill>
              </a:rPr>
              <a:t> </a:t>
            </a:r>
            <a:r>
              <a:rPr lang="en-US" altLang="zh-CN" b="1" dirty="0">
                <a:solidFill>
                  <a:srgbClr val="0E9AFF"/>
                </a:solidFill>
              </a:rPr>
              <a:t>System</a:t>
            </a:r>
            <a:endParaRPr lang="en-CN" b="1" dirty="0">
              <a:solidFill>
                <a:srgbClr val="0E9AFF"/>
              </a:solidFill>
            </a:endParaRPr>
          </a:p>
        </p:txBody>
      </p:sp>
      <p:sp>
        <p:nvSpPr>
          <p:cNvPr id="12" name="TextBox 11">
            <a:extLst>
              <a:ext uri="{FF2B5EF4-FFF2-40B4-BE49-F238E27FC236}">
                <a16:creationId xmlns:a16="http://schemas.microsoft.com/office/drawing/2014/main" id="{21E4895F-BDB5-B44D-A5AF-9EB68CFC2E0F}"/>
              </a:ext>
            </a:extLst>
          </p:cNvPr>
          <p:cNvSpPr txBox="1"/>
          <p:nvPr/>
        </p:nvSpPr>
        <p:spPr>
          <a:xfrm>
            <a:off x="2347858" y="1286119"/>
            <a:ext cx="1274636"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Electric</a:t>
            </a:r>
          </a:p>
          <a:p>
            <a:pPr algn="ctr"/>
            <a:r>
              <a:rPr lang="en-US" altLang="zh-CN" b="1" dirty="0">
                <a:solidFill>
                  <a:schemeClr val="bg1">
                    <a:lumMod val="50000"/>
                  </a:schemeClr>
                </a:solidFill>
              </a:rPr>
              <a:t>Motor</a:t>
            </a:r>
            <a:endParaRPr lang="en-CN" b="1" dirty="0">
              <a:solidFill>
                <a:schemeClr val="bg1">
                  <a:lumMod val="50000"/>
                </a:schemeClr>
              </a:solidFill>
            </a:endParaRPr>
          </a:p>
        </p:txBody>
      </p:sp>
      <p:sp>
        <p:nvSpPr>
          <p:cNvPr id="13" name="TextBox 12">
            <a:extLst>
              <a:ext uri="{FF2B5EF4-FFF2-40B4-BE49-F238E27FC236}">
                <a16:creationId xmlns:a16="http://schemas.microsoft.com/office/drawing/2014/main" id="{2324A08B-45B9-EE4C-A488-22D7C3561DF3}"/>
              </a:ext>
            </a:extLst>
          </p:cNvPr>
          <p:cNvSpPr txBox="1"/>
          <p:nvPr/>
        </p:nvSpPr>
        <p:spPr>
          <a:xfrm>
            <a:off x="3315145" y="1286117"/>
            <a:ext cx="1274636"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Power</a:t>
            </a:r>
          </a:p>
          <a:p>
            <a:pPr algn="ctr"/>
            <a:r>
              <a:rPr lang="en-US" altLang="zh-CN" b="1" dirty="0">
                <a:solidFill>
                  <a:schemeClr val="bg1">
                    <a:lumMod val="50000"/>
                  </a:schemeClr>
                </a:solidFill>
              </a:rPr>
              <a:t>Electronics</a:t>
            </a:r>
            <a:endParaRPr lang="en-CN" b="1" dirty="0">
              <a:solidFill>
                <a:schemeClr val="bg1">
                  <a:lumMod val="50000"/>
                </a:schemeClr>
              </a:solidFill>
            </a:endParaRPr>
          </a:p>
        </p:txBody>
      </p:sp>
      <p:sp>
        <p:nvSpPr>
          <p:cNvPr id="14" name="TextBox 13">
            <a:extLst>
              <a:ext uri="{FF2B5EF4-FFF2-40B4-BE49-F238E27FC236}">
                <a16:creationId xmlns:a16="http://schemas.microsoft.com/office/drawing/2014/main" id="{577CCAA5-3951-6342-9D24-C258635B725F}"/>
              </a:ext>
            </a:extLst>
          </p:cNvPr>
          <p:cNvSpPr txBox="1"/>
          <p:nvPr/>
        </p:nvSpPr>
        <p:spPr>
          <a:xfrm>
            <a:off x="4413935" y="1286117"/>
            <a:ext cx="1274636" cy="646331"/>
          </a:xfrm>
          <a:prstGeom prst="rect">
            <a:avLst/>
          </a:prstGeom>
          <a:noFill/>
        </p:spPr>
        <p:txBody>
          <a:bodyPr wrap="square" rtlCol="0">
            <a:spAutoFit/>
          </a:bodyPr>
          <a:lstStyle/>
          <a:p>
            <a:pPr algn="ctr"/>
            <a:r>
              <a:rPr lang="en-US" altLang="zh-CN" b="1" dirty="0">
                <a:solidFill>
                  <a:srgbClr val="E46F00"/>
                </a:solidFill>
              </a:rPr>
              <a:t>Fuel</a:t>
            </a:r>
          </a:p>
          <a:p>
            <a:pPr algn="ctr"/>
            <a:r>
              <a:rPr lang="en-US" altLang="zh-CN" b="1" dirty="0">
                <a:solidFill>
                  <a:srgbClr val="E46F00"/>
                </a:solidFill>
              </a:rPr>
              <a:t>Cell</a:t>
            </a:r>
            <a:endParaRPr lang="en-CN" b="1" dirty="0">
              <a:solidFill>
                <a:srgbClr val="E46F00"/>
              </a:solidFill>
            </a:endParaRPr>
          </a:p>
        </p:txBody>
      </p:sp>
      <p:sp>
        <p:nvSpPr>
          <p:cNvPr id="15" name="TextBox 14">
            <a:extLst>
              <a:ext uri="{FF2B5EF4-FFF2-40B4-BE49-F238E27FC236}">
                <a16:creationId xmlns:a16="http://schemas.microsoft.com/office/drawing/2014/main" id="{4C7BBD90-CDA5-D747-8CF7-0D9B8B9BA997}"/>
              </a:ext>
            </a:extLst>
          </p:cNvPr>
          <p:cNvSpPr txBox="1"/>
          <p:nvPr/>
        </p:nvSpPr>
        <p:spPr>
          <a:xfrm>
            <a:off x="5740803" y="1286116"/>
            <a:ext cx="1274636" cy="646331"/>
          </a:xfrm>
          <a:prstGeom prst="rect">
            <a:avLst/>
          </a:prstGeom>
          <a:solidFill>
            <a:schemeClr val="bg1"/>
          </a:solidFill>
        </p:spPr>
        <p:txBody>
          <a:bodyPr wrap="square" rtlCol="0">
            <a:spAutoFit/>
          </a:bodyPr>
          <a:lstStyle/>
          <a:p>
            <a:pPr algn="ctr"/>
            <a:r>
              <a:rPr lang="en-US" altLang="zh-CN" b="1" dirty="0">
                <a:solidFill>
                  <a:srgbClr val="D70000"/>
                </a:solidFill>
              </a:rPr>
              <a:t>Hydrogen</a:t>
            </a:r>
          </a:p>
          <a:p>
            <a:pPr algn="ctr"/>
            <a:r>
              <a:rPr lang="en-US" altLang="zh-CN" b="1" dirty="0">
                <a:solidFill>
                  <a:srgbClr val="D70000"/>
                </a:solidFill>
              </a:rPr>
              <a:t>Tanks</a:t>
            </a:r>
            <a:endParaRPr lang="en-CN" b="1" dirty="0">
              <a:solidFill>
                <a:srgbClr val="D70000"/>
              </a:solidFill>
            </a:endParaRPr>
          </a:p>
        </p:txBody>
      </p:sp>
      <p:sp>
        <p:nvSpPr>
          <p:cNvPr id="16" name="TextBox 15">
            <a:extLst>
              <a:ext uri="{FF2B5EF4-FFF2-40B4-BE49-F238E27FC236}">
                <a16:creationId xmlns:a16="http://schemas.microsoft.com/office/drawing/2014/main" id="{32FA6378-2D2A-A140-BE41-6C544BE7F070}"/>
              </a:ext>
            </a:extLst>
          </p:cNvPr>
          <p:cNvSpPr txBox="1"/>
          <p:nvPr/>
        </p:nvSpPr>
        <p:spPr>
          <a:xfrm>
            <a:off x="7114315" y="1286116"/>
            <a:ext cx="1780293"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High</a:t>
            </a:r>
            <a:r>
              <a:rPr lang="zh-CN" altLang="en-US" b="1" dirty="0">
                <a:solidFill>
                  <a:schemeClr val="bg1">
                    <a:lumMod val="50000"/>
                  </a:schemeClr>
                </a:solidFill>
              </a:rPr>
              <a:t> </a:t>
            </a:r>
            <a:r>
              <a:rPr lang="en-US" altLang="zh-CN" b="1" dirty="0">
                <a:solidFill>
                  <a:schemeClr val="bg1">
                    <a:lumMod val="50000"/>
                  </a:schemeClr>
                </a:solidFill>
              </a:rPr>
              <a:t>Voltage</a:t>
            </a:r>
          </a:p>
          <a:p>
            <a:pPr algn="ctr"/>
            <a:r>
              <a:rPr lang="en-US" b="1" dirty="0">
                <a:solidFill>
                  <a:schemeClr val="bg1">
                    <a:lumMod val="50000"/>
                  </a:schemeClr>
                </a:solidFill>
              </a:rPr>
              <a:t>Battery</a:t>
            </a:r>
            <a:endParaRPr lang="en-CN" b="1" dirty="0">
              <a:solidFill>
                <a:schemeClr val="bg1">
                  <a:lumMod val="50000"/>
                </a:schemeClr>
              </a:solidFill>
            </a:endParaRPr>
          </a:p>
        </p:txBody>
      </p:sp>
      <p:sp>
        <p:nvSpPr>
          <p:cNvPr id="18" name="TextBox 17">
            <a:extLst>
              <a:ext uri="{FF2B5EF4-FFF2-40B4-BE49-F238E27FC236}">
                <a16:creationId xmlns:a16="http://schemas.microsoft.com/office/drawing/2014/main" id="{700D9227-DE02-CC40-BE6D-5D70A0324211}"/>
              </a:ext>
            </a:extLst>
          </p:cNvPr>
          <p:cNvSpPr txBox="1"/>
          <p:nvPr/>
        </p:nvSpPr>
        <p:spPr>
          <a:xfrm>
            <a:off x="1342228" y="952415"/>
            <a:ext cx="537210" cy="369332"/>
          </a:xfrm>
          <a:prstGeom prst="rect">
            <a:avLst/>
          </a:prstGeom>
          <a:noFill/>
        </p:spPr>
        <p:txBody>
          <a:bodyPr wrap="square" rtlCol="0">
            <a:spAutoFit/>
          </a:bodyPr>
          <a:lstStyle/>
          <a:p>
            <a:pPr algn="ctr"/>
            <a:r>
              <a:rPr lang="en-US" altLang="zh-CN" dirty="0"/>
              <a:t>I</a:t>
            </a:r>
            <a:endParaRPr lang="en-CN" dirty="0"/>
          </a:p>
        </p:txBody>
      </p:sp>
      <p:sp>
        <p:nvSpPr>
          <p:cNvPr id="19" name="TextBox 18">
            <a:extLst>
              <a:ext uri="{FF2B5EF4-FFF2-40B4-BE49-F238E27FC236}">
                <a16:creationId xmlns:a16="http://schemas.microsoft.com/office/drawing/2014/main" id="{4F66D3A5-1099-8B44-AC88-81E64E825445}"/>
              </a:ext>
            </a:extLst>
          </p:cNvPr>
          <p:cNvSpPr txBox="1"/>
          <p:nvPr/>
        </p:nvSpPr>
        <p:spPr>
          <a:xfrm>
            <a:off x="2716571" y="952415"/>
            <a:ext cx="537210" cy="369332"/>
          </a:xfrm>
          <a:prstGeom prst="rect">
            <a:avLst/>
          </a:prstGeom>
          <a:noFill/>
        </p:spPr>
        <p:txBody>
          <a:bodyPr wrap="square" rtlCol="0">
            <a:spAutoFit/>
          </a:bodyPr>
          <a:lstStyle/>
          <a:p>
            <a:pPr algn="ctr"/>
            <a:r>
              <a:rPr lang="en-US" altLang="zh-CN" dirty="0"/>
              <a:t>II</a:t>
            </a:r>
            <a:endParaRPr lang="en-CN" dirty="0"/>
          </a:p>
        </p:txBody>
      </p:sp>
      <p:sp>
        <p:nvSpPr>
          <p:cNvPr id="20" name="TextBox 19">
            <a:extLst>
              <a:ext uri="{FF2B5EF4-FFF2-40B4-BE49-F238E27FC236}">
                <a16:creationId xmlns:a16="http://schemas.microsoft.com/office/drawing/2014/main" id="{C6248DE0-18B9-7842-9837-EB9C80FDE01A}"/>
              </a:ext>
            </a:extLst>
          </p:cNvPr>
          <p:cNvSpPr txBox="1"/>
          <p:nvPr/>
        </p:nvSpPr>
        <p:spPr>
          <a:xfrm>
            <a:off x="3683858" y="952415"/>
            <a:ext cx="537210" cy="369332"/>
          </a:xfrm>
          <a:prstGeom prst="rect">
            <a:avLst/>
          </a:prstGeom>
          <a:noFill/>
        </p:spPr>
        <p:txBody>
          <a:bodyPr wrap="square" rtlCol="0">
            <a:spAutoFit/>
          </a:bodyPr>
          <a:lstStyle/>
          <a:p>
            <a:pPr algn="ctr"/>
            <a:r>
              <a:rPr lang="en-US" altLang="zh-CN" dirty="0"/>
              <a:t>III</a:t>
            </a:r>
            <a:endParaRPr lang="en-CN" dirty="0"/>
          </a:p>
        </p:txBody>
      </p:sp>
      <p:sp>
        <p:nvSpPr>
          <p:cNvPr id="21" name="TextBox 20">
            <a:extLst>
              <a:ext uri="{FF2B5EF4-FFF2-40B4-BE49-F238E27FC236}">
                <a16:creationId xmlns:a16="http://schemas.microsoft.com/office/drawing/2014/main" id="{06ADB499-F40B-AB48-A02A-414AD7677E85}"/>
              </a:ext>
            </a:extLst>
          </p:cNvPr>
          <p:cNvSpPr txBox="1"/>
          <p:nvPr/>
        </p:nvSpPr>
        <p:spPr>
          <a:xfrm>
            <a:off x="4782648" y="952415"/>
            <a:ext cx="537210" cy="369332"/>
          </a:xfrm>
          <a:prstGeom prst="rect">
            <a:avLst/>
          </a:prstGeom>
          <a:noFill/>
        </p:spPr>
        <p:txBody>
          <a:bodyPr wrap="square" rtlCol="0">
            <a:spAutoFit/>
          </a:bodyPr>
          <a:lstStyle/>
          <a:p>
            <a:pPr algn="ctr"/>
            <a:r>
              <a:rPr lang="en-US" altLang="zh-CN" dirty="0"/>
              <a:t>IV</a:t>
            </a:r>
            <a:endParaRPr lang="en-CN" dirty="0"/>
          </a:p>
        </p:txBody>
      </p:sp>
      <p:sp>
        <p:nvSpPr>
          <p:cNvPr id="22" name="TextBox 21">
            <a:extLst>
              <a:ext uri="{FF2B5EF4-FFF2-40B4-BE49-F238E27FC236}">
                <a16:creationId xmlns:a16="http://schemas.microsoft.com/office/drawing/2014/main" id="{4060572F-994E-AC42-9785-59529E25164C}"/>
              </a:ext>
            </a:extLst>
          </p:cNvPr>
          <p:cNvSpPr txBox="1"/>
          <p:nvPr/>
        </p:nvSpPr>
        <p:spPr>
          <a:xfrm>
            <a:off x="6109516" y="952415"/>
            <a:ext cx="537210" cy="369332"/>
          </a:xfrm>
          <a:prstGeom prst="rect">
            <a:avLst/>
          </a:prstGeom>
          <a:noFill/>
        </p:spPr>
        <p:txBody>
          <a:bodyPr wrap="square" rtlCol="0">
            <a:spAutoFit/>
          </a:bodyPr>
          <a:lstStyle/>
          <a:p>
            <a:pPr algn="ctr"/>
            <a:r>
              <a:rPr lang="en-US" altLang="zh-CN" dirty="0"/>
              <a:t>V</a:t>
            </a:r>
            <a:endParaRPr lang="en-CN" dirty="0"/>
          </a:p>
        </p:txBody>
      </p:sp>
      <p:sp>
        <p:nvSpPr>
          <p:cNvPr id="23" name="TextBox 22">
            <a:extLst>
              <a:ext uri="{FF2B5EF4-FFF2-40B4-BE49-F238E27FC236}">
                <a16:creationId xmlns:a16="http://schemas.microsoft.com/office/drawing/2014/main" id="{3604810B-4D3A-1142-8948-65A345162F7D}"/>
              </a:ext>
            </a:extLst>
          </p:cNvPr>
          <p:cNvSpPr txBox="1"/>
          <p:nvPr/>
        </p:nvSpPr>
        <p:spPr>
          <a:xfrm>
            <a:off x="7735856" y="952415"/>
            <a:ext cx="537210" cy="369332"/>
          </a:xfrm>
          <a:prstGeom prst="rect">
            <a:avLst/>
          </a:prstGeom>
          <a:noFill/>
        </p:spPr>
        <p:txBody>
          <a:bodyPr wrap="square" rtlCol="0">
            <a:spAutoFit/>
          </a:bodyPr>
          <a:lstStyle/>
          <a:p>
            <a:pPr algn="ctr"/>
            <a:r>
              <a:rPr lang="en-US" altLang="zh-CN" dirty="0"/>
              <a:t>VI</a:t>
            </a:r>
            <a:endParaRPr lang="en-CN" dirty="0"/>
          </a:p>
        </p:txBody>
      </p:sp>
      <p:cxnSp>
        <p:nvCxnSpPr>
          <p:cNvPr id="26" name="Straight Arrow Connector 25">
            <a:extLst>
              <a:ext uri="{FF2B5EF4-FFF2-40B4-BE49-F238E27FC236}">
                <a16:creationId xmlns:a16="http://schemas.microsoft.com/office/drawing/2014/main" id="{DE12D176-1762-6F44-BB1E-DB3443A4C0B1}"/>
              </a:ext>
            </a:extLst>
          </p:cNvPr>
          <p:cNvCxnSpPr/>
          <p:nvPr/>
        </p:nvCxnSpPr>
        <p:spPr>
          <a:xfrm>
            <a:off x="1660555" y="1898259"/>
            <a:ext cx="0" cy="432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18AF76-20EE-3A46-A9E6-32D95EE544E0}"/>
              </a:ext>
            </a:extLst>
          </p:cNvPr>
          <p:cNvCxnSpPr/>
          <p:nvPr/>
        </p:nvCxnSpPr>
        <p:spPr>
          <a:xfrm>
            <a:off x="2956144" y="1863969"/>
            <a:ext cx="0" cy="648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58822C-EB86-E149-B4E7-FD406C2062CE}"/>
              </a:ext>
            </a:extLst>
          </p:cNvPr>
          <p:cNvCxnSpPr/>
          <p:nvPr/>
        </p:nvCxnSpPr>
        <p:spPr>
          <a:xfrm>
            <a:off x="3947518" y="1863969"/>
            <a:ext cx="0" cy="900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4432C5-CFFA-9447-AB5D-8CB82FB5A37C}"/>
              </a:ext>
            </a:extLst>
          </p:cNvPr>
          <p:cNvCxnSpPr/>
          <p:nvPr/>
        </p:nvCxnSpPr>
        <p:spPr>
          <a:xfrm>
            <a:off x="5055643" y="1924929"/>
            <a:ext cx="0" cy="684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A30569-B6F7-7B42-9B9C-6D46359CDF3E}"/>
              </a:ext>
            </a:extLst>
          </p:cNvPr>
          <p:cNvCxnSpPr/>
          <p:nvPr/>
        </p:nvCxnSpPr>
        <p:spPr>
          <a:xfrm>
            <a:off x="6349467" y="1863969"/>
            <a:ext cx="0" cy="504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A59981-E86A-CC49-8375-746749B40FD5}"/>
              </a:ext>
            </a:extLst>
          </p:cNvPr>
          <p:cNvCxnSpPr/>
          <p:nvPr/>
        </p:nvCxnSpPr>
        <p:spPr>
          <a:xfrm>
            <a:off x="8004461" y="1863969"/>
            <a:ext cx="0" cy="180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CA2789-19D2-A841-BD83-16494A523370}"/>
              </a:ext>
            </a:extLst>
          </p:cNvPr>
          <p:cNvCxnSpPr>
            <a:cxnSpLocks/>
          </p:cNvCxnSpPr>
          <p:nvPr/>
        </p:nvCxnSpPr>
        <p:spPr>
          <a:xfrm>
            <a:off x="1320989" y="407728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1D7AFD-1E6D-714C-8477-53B9A9370B67}"/>
              </a:ext>
            </a:extLst>
          </p:cNvPr>
          <p:cNvCxnSpPr>
            <a:cxnSpLocks/>
          </p:cNvCxnSpPr>
          <p:nvPr/>
        </p:nvCxnSpPr>
        <p:spPr>
          <a:xfrm flipH="1" flipV="1">
            <a:off x="6764386" y="3334338"/>
            <a:ext cx="930168" cy="7167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7EB34FF-6950-344F-91C0-A6965BF4A513}"/>
              </a:ext>
            </a:extLst>
          </p:cNvPr>
          <p:cNvGrpSpPr/>
          <p:nvPr/>
        </p:nvGrpSpPr>
        <p:grpSpPr>
          <a:xfrm>
            <a:off x="1106474" y="4534482"/>
            <a:ext cx="528443" cy="388719"/>
            <a:chOff x="5689478" y="4846320"/>
            <a:chExt cx="528443" cy="388719"/>
          </a:xfrm>
        </p:grpSpPr>
        <p:sp>
          <p:nvSpPr>
            <p:cNvPr id="32" name="Oval 31">
              <a:extLst>
                <a:ext uri="{FF2B5EF4-FFF2-40B4-BE49-F238E27FC236}">
                  <a16:creationId xmlns:a16="http://schemas.microsoft.com/office/drawing/2014/main" id="{F359770B-D5DB-404C-8299-7CAC3A323AE8}"/>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38" name="TextBox 37">
              <a:extLst>
                <a:ext uri="{FF2B5EF4-FFF2-40B4-BE49-F238E27FC236}">
                  <a16:creationId xmlns:a16="http://schemas.microsoft.com/office/drawing/2014/main" id="{DA92C152-A2F7-CA4C-9107-CEF76EFF6822}"/>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15</a:t>
              </a:r>
              <a:endParaRPr lang="en-CN" b="1" dirty="0">
                <a:solidFill>
                  <a:schemeClr val="bg1"/>
                </a:solidFill>
              </a:endParaRPr>
            </a:p>
          </p:txBody>
        </p:sp>
      </p:grpSp>
      <p:sp>
        <p:nvSpPr>
          <p:cNvPr id="43" name="Rectangle 42">
            <a:extLst>
              <a:ext uri="{FF2B5EF4-FFF2-40B4-BE49-F238E27FC236}">
                <a16:creationId xmlns:a16="http://schemas.microsoft.com/office/drawing/2014/main" id="{82B02FC6-7C26-AC48-B11F-DF1C7F41E91C}"/>
              </a:ext>
            </a:extLst>
          </p:cNvPr>
          <p:cNvSpPr>
            <a:spLocks/>
          </p:cNvSpPr>
          <p:nvPr/>
        </p:nvSpPr>
        <p:spPr>
          <a:xfrm>
            <a:off x="9956163" y="1163703"/>
            <a:ext cx="1307507" cy="999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67BD4A"/>
                </a:solidFill>
              </a:rPr>
              <a:t>Hydrogen Generation</a:t>
            </a:r>
            <a:endParaRPr lang="en-CN" b="1" dirty="0">
              <a:solidFill>
                <a:srgbClr val="67BD4A"/>
              </a:solidFill>
            </a:endParaRPr>
          </a:p>
        </p:txBody>
      </p:sp>
      <p:sp>
        <p:nvSpPr>
          <p:cNvPr id="44" name="TextBox 43">
            <a:extLst>
              <a:ext uri="{FF2B5EF4-FFF2-40B4-BE49-F238E27FC236}">
                <a16:creationId xmlns:a16="http://schemas.microsoft.com/office/drawing/2014/main" id="{CA8151ED-1A76-3144-8AFE-CEA61142E70F}"/>
              </a:ext>
            </a:extLst>
          </p:cNvPr>
          <p:cNvSpPr txBox="1"/>
          <p:nvPr/>
        </p:nvSpPr>
        <p:spPr>
          <a:xfrm>
            <a:off x="10353529" y="1001717"/>
            <a:ext cx="537210" cy="369332"/>
          </a:xfrm>
          <a:prstGeom prst="rect">
            <a:avLst/>
          </a:prstGeom>
          <a:noFill/>
        </p:spPr>
        <p:txBody>
          <a:bodyPr wrap="square" rtlCol="0">
            <a:spAutoFit/>
          </a:bodyPr>
          <a:lstStyle/>
          <a:p>
            <a:pPr algn="ctr"/>
            <a:r>
              <a:rPr lang="en-US" altLang="zh-CN" dirty="0"/>
              <a:t>VII</a:t>
            </a:r>
            <a:endParaRPr lang="en-CN" dirty="0"/>
          </a:p>
        </p:txBody>
      </p:sp>
      <p:grpSp>
        <p:nvGrpSpPr>
          <p:cNvPr id="49" name="Group 48">
            <a:extLst>
              <a:ext uri="{FF2B5EF4-FFF2-40B4-BE49-F238E27FC236}">
                <a16:creationId xmlns:a16="http://schemas.microsoft.com/office/drawing/2014/main" id="{D6D42B40-24AB-124F-B6A6-11A60431E73B}"/>
              </a:ext>
            </a:extLst>
          </p:cNvPr>
          <p:cNvGrpSpPr/>
          <p:nvPr/>
        </p:nvGrpSpPr>
        <p:grpSpPr>
          <a:xfrm>
            <a:off x="9674245" y="2286768"/>
            <a:ext cx="528443" cy="388719"/>
            <a:chOff x="5689478" y="4846320"/>
            <a:chExt cx="528443" cy="388719"/>
          </a:xfrm>
        </p:grpSpPr>
        <p:sp>
          <p:nvSpPr>
            <p:cNvPr id="50" name="Oval 49">
              <a:extLst>
                <a:ext uri="{FF2B5EF4-FFF2-40B4-BE49-F238E27FC236}">
                  <a16:creationId xmlns:a16="http://schemas.microsoft.com/office/drawing/2014/main" id="{B3FF47EE-AC3A-7048-965E-8B7533EF155E}"/>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51" name="TextBox 50">
              <a:extLst>
                <a:ext uri="{FF2B5EF4-FFF2-40B4-BE49-F238E27FC236}">
                  <a16:creationId xmlns:a16="http://schemas.microsoft.com/office/drawing/2014/main" id="{8A83675F-64B4-7840-AA37-C3B4437E4498}"/>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14</a:t>
              </a:r>
              <a:endParaRPr lang="en-CN" b="1" dirty="0">
                <a:solidFill>
                  <a:schemeClr val="bg1"/>
                </a:solidFill>
              </a:endParaRPr>
            </a:p>
          </p:txBody>
        </p:sp>
      </p:grpSp>
      <p:grpSp>
        <p:nvGrpSpPr>
          <p:cNvPr id="59" name="Group 58">
            <a:extLst>
              <a:ext uri="{FF2B5EF4-FFF2-40B4-BE49-F238E27FC236}">
                <a16:creationId xmlns:a16="http://schemas.microsoft.com/office/drawing/2014/main" id="{F1AD63CD-7552-3E4F-999C-82BF53C9AEED}"/>
              </a:ext>
            </a:extLst>
          </p:cNvPr>
          <p:cNvGrpSpPr/>
          <p:nvPr/>
        </p:nvGrpSpPr>
        <p:grpSpPr>
          <a:xfrm>
            <a:off x="4317717" y="6134024"/>
            <a:ext cx="584714" cy="388719"/>
            <a:chOff x="5689478" y="4846320"/>
            <a:chExt cx="584714" cy="388719"/>
          </a:xfrm>
        </p:grpSpPr>
        <p:sp>
          <p:nvSpPr>
            <p:cNvPr id="60" name="Oval 59">
              <a:extLst>
                <a:ext uri="{FF2B5EF4-FFF2-40B4-BE49-F238E27FC236}">
                  <a16:creationId xmlns:a16="http://schemas.microsoft.com/office/drawing/2014/main" id="{14A8D32E-9B08-4243-A0E0-59B496A384D4}"/>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61" name="TextBox 60">
              <a:extLst>
                <a:ext uri="{FF2B5EF4-FFF2-40B4-BE49-F238E27FC236}">
                  <a16:creationId xmlns:a16="http://schemas.microsoft.com/office/drawing/2014/main" id="{53D3F6BE-B16F-FF4F-80E4-A2244FB47EB7}"/>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7</a:t>
              </a:r>
              <a:endParaRPr lang="en-CN" b="1" dirty="0">
                <a:solidFill>
                  <a:schemeClr val="bg1"/>
                </a:solidFill>
              </a:endParaRPr>
            </a:p>
          </p:txBody>
        </p:sp>
      </p:grpSp>
      <p:grpSp>
        <p:nvGrpSpPr>
          <p:cNvPr id="64" name="Group 63">
            <a:extLst>
              <a:ext uri="{FF2B5EF4-FFF2-40B4-BE49-F238E27FC236}">
                <a16:creationId xmlns:a16="http://schemas.microsoft.com/office/drawing/2014/main" id="{979DD05C-C977-6343-B59E-5051C8DB1972}"/>
              </a:ext>
            </a:extLst>
          </p:cNvPr>
          <p:cNvGrpSpPr/>
          <p:nvPr/>
        </p:nvGrpSpPr>
        <p:grpSpPr>
          <a:xfrm>
            <a:off x="4317717" y="5646555"/>
            <a:ext cx="584714" cy="388719"/>
            <a:chOff x="5689478" y="4846320"/>
            <a:chExt cx="584714" cy="388719"/>
          </a:xfrm>
        </p:grpSpPr>
        <p:sp>
          <p:nvSpPr>
            <p:cNvPr id="65" name="Oval 64">
              <a:extLst>
                <a:ext uri="{FF2B5EF4-FFF2-40B4-BE49-F238E27FC236}">
                  <a16:creationId xmlns:a16="http://schemas.microsoft.com/office/drawing/2014/main" id="{F544F690-925D-BE47-AD0F-27A5831D3950}"/>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66" name="TextBox 65">
              <a:extLst>
                <a:ext uri="{FF2B5EF4-FFF2-40B4-BE49-F238E27FC236}">
                  <a16:creationId xmlns:a16="http://schemas.microsoft.com/office/drawing/2014/main" id="{A6DE2DFB-AA33-544B-99B1-22471A00CF73}"/>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6</a:t>
              </a:r>
              <a:endParaRPr lang="en-CN" b="1" dirty="0">
                <a:solidFill>
                  <a:schemeClr val="bg1"/>
                </a:solidFill>
              </a:endParaRPr>
            </a:p>
          </p:txBody>
        </p:sp>
      </p:grpSp>
      <p:grpSp>
        <p:nvGrpSpPr>
          <p:cNvPr id="78" name="Group 77">
            <a:extLst>
              <a:ext uri="{FF2B5EF4-FFF2-40B4-BE49-F238E27FC236}">
                <a16:creationId xmlns:a16="http://schemas.microsoft.com/office/drawing/2014/main" id="{691E656C-6EA2-1346-BCF8-0F652429B346}"/>
              </a:ext>
            </a:extLst>
          </p:cNvPr>
          <p:cNvGrpSpPr/>
          <p:nvPr/>
        </p:nvGrpSpPr>
        <p:grpSpPr>
          <a:xfrm>
            <a:off x="4317717" y="5081670"/>
            <a:ext cx="584714" cy="388719"/>
            <a:chOff x="5689478" y="4846320"/>
            <a:chExt cx="584714" cy="388719"/>
          </a:xfrm>
        </p:grpSpPr>
        <p:sp>
          <p:nvSpPr>
            <p:cNvPr id="79" name="Oval 78">
              <a:extLst>
                <a:ext uri="{FF2B5EF4-FFF2-40B4-BE49-F238E27FC236}">
                  <a16:creationId xmlns:a16="http://schemas.microsoft.com/office/drawing/2014/main" id="{B088FCD3-7571-8345-AC47-390D45D055CE}"/>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80" name="TextBox 79">
              <a:extLst>
                <a:ext uri="{FF2B5EF4-FFF2-40B4-BE49-F238E27FC236}">
                  <a16:creationId xmlns:a16="http://schemas.microsoft.com/office/drawing/2014/main" id="{0C16F2B8-6646-5547-A157-E96766F4E584}"/>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2</a:t>
              </a:r>
              <a:endParaRPr lang="en-CN" b="1" dirty="0">
                <a:solidFill>
                  <a:schemeClr val="bg1"/>
                </a:solidFill>
              </a:endParaRPr>
            </a:p>
          </p:txBody>
        </p:sp>
      </p:grpSp>
      <p:grpSp>
        <p:nvGrpSpPr>
          <p:cNvPr id="83" name="Group 82">
            <a:extLst>
              <a:ext uri="{FF2B5EF4-FFF2-40B4-BE49-F238E27FC236}">
                <a16:creationId xmlns:a16="http://schemas.microsoft.com/office/drawing/2014/main" id="{7B8589E5-8681-5644-89A9-3557622CB79B}"/>
              </a:ext>
            </a:extLst>
          </p:cNvPr>
          <p:cNvGrpSpPr/>
          <p:nvPr/>
        </p:nvGrpSpPr>
        <p:grpSpPr>
          <a:xfrm>
            <a:off x="4317717" y="4510492"/>
            <a:ext cx="584714" cy="388719"/>
            <a:chOff x="5689478" y="4846320"/>
            <a:chExt cx="584714" cy="388719"/>
          </a:xfrm>
        </p:grpSpPr>
        <p:sp>
          <p:nvSpPr>
            <p:cNvPr id="84" name="Oval 83">
              <a:extLst>
                <a:ext uri="{FF2B5EF4-FFF2-40B4-BE49-F238E27FC236}">
                  <a16:creationId xmlns:a16="http://schemas.microsoft.com/office/drawing/2014/main" id="{1FFE4D9E-E631-2C42-816E-8530C3C5C2A0}"/>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85" name="TextBox 84">
              <a:extLst>
                <a:ext uri="{FF2B5EF4-FFF2-40B4-BE49-F238E27FC236}">
                  <a16:creationId xmlns:a16="http://schemas.microsoft.com/office/drawing/2014/main" id="{5D41C893-6BE7-C643-B89E-05875BDD2EE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1</a:t>
              </a:r>
              <a:endParaRPr lang="en-CN" b="1" dirty="0">
                <a:solidFill>
                  <a:schemeClr val="bg1"/>
                </a:solidFill>
              </a:endParaRPr>
            </a:p>
          </p:txBody>
        </p:sp>
      </p:grpSp>
      <p:sp>
        <p:nvSpPr>
          <p:cNvPr id="86" name="Rectangle 85">
            <a:extLst>
              <a:ext uri="{FF2B5EF4-FFF2-40B4-BE49-F238E27FC236}">
                <a16:creationId xmlns:a16="http://schemas.microsoft.com/office/drawing/2014/main" id="{4483D7AE-E53B-8D4D-BA7B-9E89488CE515}"/>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7" name="Rectangle 86">
            <a:extLst>
              <a:ext uri="{FF2B5EF4-FFF2-40B4-BE49-F238E27FC236}">
                <a16:creationId xmlns:a16="http://schemas.microsoft.com/office/drawing/2014/main" id="{DEF09CB3-FDBE-5346-84CB-65A3C8D50A18}"/>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TextBox 87">
            <a:extLst>
              <a:ext uri="{FF2B5EF4-FFF2-40B4-BE49-F238E27FC236}">
                <a16:creationId xmlns:a16="http://schemas.microsoft.com/office/drawing/2014/main" id="{CE9A0D70-DC03-7C47-AE02-6A79522577EF}"/>
              </a:ext>
            </a:extLst>
          </p:cNvPr>
          <p:cNvSpPr txBox="1"/>
          <p:nvPr/>
        </p:nvSpPr>
        <p:spPr>
          <a:xfrm>
            <a:off x="1624363" y="284138"/>
            <a:ext cx="9770466" cy="707886"/>
          </a:xfrm>
          <a:prstGeom prst="rect">
            <a:avLst/>
          </a:prstGeom>
          <a:noFill/>
        </p:spPr>
        <p:txBody>
          <a:bodyPr wrap="square" rtlCol="0">
            <a:spAutoFit/>
          </a:bodyPr>
          <a:lstStyle/>
          <a:p>
            <a:r>
              <a:rPr lang="en-US" altLang="zh-CN" sz="4000" b="1" dirty="0"/>
              <a:t>Existing</a:t>
            </a:r>
            <a:r>
              <a:rPr lang="zh-CN" altLang="en-US" sz="4000" b="1" dirty="0"/>
              <a:t> </a:t>
            </a:r>
            <a:r>
              <a:rPr lang="en-US" altLang="zh-CN" sz="4000" b="1" dirty="0"/>
              <a:t>technologies</a:t>
            </a:r>
            <a:r>
              <a:rPr lang="zh-CN" altLang="en-US" sz="4000" b="1" dirty="0"/>
              <a:t> </a:t>
            </a:r>
            <a:r>
              <a:rPr lang="en-US" altLang="zh-CN" sz="4000" b="1" dirty="0"/>
              <a:t>from</a:t>
            </a:r>
            <a:r>
              <a:rPr lang="zh-CN" altLang="en-US" sz="4000" b="1" dirty="0"/>
              <a:t> </a:t>
            </a:r>
            <a:r>
              <a:rPr lang="en-US" altLang="zh-CN" sz="4000" b="1" dirty="0"/>
              <a:t>active</a:t>
            </a:r>
            <a:r>
              <a:rPr lang="zh-CN" altLang="en-US" sz="4000" b="1" dirty="0"/>
              <a:t> </a:t>
            </a:r>
            <a:r>
              <a:rPr lang="en-US" altLang="zh-CN" sz="4000" b="1" dirty="0"/>
              <a:t>patents</a:t>
            </a:r>
            <a:endParaRPr lang="en-CN" sz="4000" b="1" dirty="0"/>
          </a:p>
        </p:txBody>
      </p:sp>
      <p:cxnSp>
        <p:nvCxnSpPr>
          <p:cNvPr id="93" name="Straight Connector 92">
            <a:extLst>
              <a:ext uri="{FF2B5EF4-FFF2-40B4-BE49-F238E27FC236}">
                <a16:creationId xmlns:a16="http://schemas.microsoft.com/office/drawing/2014/main" id="{3D434AED-58AE-154A-9D85-4D42E30D572F}"/>
              </a:ext>
            </a:extLst>
          </p:cNvPr>
          <p:cNvCxnSpPr>
            <a:cxnSpLocks/>
          </p:cNvCxnSpPr>
          <p:nvPr/>
        </p:nvCxnSpPr>
        <p:spPr>
          <a:xfrm flipH="1">
            <a:off x="4508228" y="3860863"/>
            <a:ext cx="970202" cy="5616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06234CE-8487-EC49-9EA8-3A07F27D78B7}"/>
              </a:ext>
            </a:extLst>
          </p:cNvPr>
          <p:cNvCxnSpPr>
            <a:cxnSpLocks/>
          </p:cNvCxnSpPr>
          <p:nvPr/>
        </p:nvCxnSpPr>
        <p:spPr>
          <a:xfrm>
            <a:off x="7688352" y="4031660"/>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28F7705-BA82-2A4F-9CA8-AFF9E51DA18C}"/>
              </a:ext>
            </a:extLst>
          </p:cNvPr>
          <p:cNvGrpSpPr/>
          <p:nvPr/>
        </p:nvGrpSpPr>
        <p:grpSpPr>
          <a:xfrm>
            <a:off x="7514867" y="5286843"/>
            <a:ext cx="528443" cy="388719"/>
            <a:chOff x="5689478" y="4846320"/>
            <a:chExt cx="528443" cy="388719"/>
          </a:xfrm>
        </p:grpSpPr>
        <p:sp>
          <p:nvSpPr>
            <p:cNvPr id="55" name="Oval 54">
              <a:extLst>
                <a:ext uri="{FF2B5EF4-FFF2-40B4-BE49-F238E27FC236}">
                  <a16:creationId xmlns:a16="http://schemas.microsoft.com/office/drawing/2014/main" id="{1965022A-6E5A-FC4C-BAC2-BBAA611A4C4C}"/>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56" name="TextBox 55">
              <a:extLst>
                <a:ext uri="{FF2B5EF4-FFF2-40B4-BE49-F238E27FC236}">
                  <a16:creationId xmlns:a16="http://schemas.microsoft.com/office/drawing/2014/main" id="{EDBA757B-9EB6-EE44-AB73-76A78EDE2FB6}"/>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13</a:t>
              </a:r>
              <a:endParaRPr lang="en-CN" b="1" dirty="0">
                <a:solidFill>
                  <a:schemeClr val="bg1"/>
                </a:solidFill>
              </a:endParaRPr>
            </a:p>
          </p:txBody>
        </p:sp>
      </p:grpSp>
      <p:grpSp>
        <p:nvGrpSpPr>
          <p:cNvPr id="92" name="Group 91">
            <a:extLst>
              <a:ext uri="{FF2B5EF4-FFF2-40B4-BE49-F238E27FC236}">
                <a16:creationId xmlns:a16="http://schemas.microsoft.com/office/drawing/2014/main" id="{B2EF353D-CF65-D140-B97B-F396FAC289C9}"/>
              </a:ext>
            </a:extLst>
          </p:cNvPr>
          <p:cNvGrpSpPr/>
          <p:nvPr/>
        </p:nvGrpSpPr>
        <p:grpSpPr>
          <a:xfrm>
            <a:off x="7395995" y="4359318"/>
            <a:ext cx="877071" cy="388719"/>
            <a:chOff x="7467517" y="3985944"/>
            <a:chExt cx="877071" cy="388719"/>
          </a:xfrm>
        </p:grpSpPr>
        <p:grpSp>
          <p:nvGrpSpPr>
            <p:cNvPr id="69" name="Group 68">
              <a:extLst>
                <a:ext uri="{FF2B5EF4-FFF2-40B4-BE49-F238E27FC236}">
                  <a16:creationId xmlns:a16="http://schemas.microsoft.com/office/drawing/2014/main" id="{30D8877E-14B4-CC49-9DF0-2C0BB44C3FBF}"/>
                </a:ext>
              </a:extLst>
            </p:cNvPr>
            <p:cNvGrpSpPr/>
            <p:nvPr/>
          </p:nvGrpSpPr>
          <p:grpSpPr>
            <a:xfrm>
              <a:off x="7759874" y="3985944"/>
              <a:ext cx="584714" cy="388719"/>
              <a:chOff x="5689478" y="4846320"/>
              <a:chExt cx="584714" cy="388719"/>
            </a:xfrm>
          </p:grpSpPr>
          <p:sp>
            <p:nvSpPr>
              <p:cNvPr id="70" name="Oval 69">
                <a:extLst>
                  <a:ext uri="{FF2B5EF4-FFF2-40B4-BE49-F238E27FC236}">
                    <a16:creationId xmlns:a16="http://schemas.microsoft.com/office/drawing/2014/main" id="{7B5BF408-F32B-F540-9C63-48F5969A8B34}"/>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71" name="TextBox 70">
                <a:extLst>
                  <a:ext uri="{FF2B5EF4-FFF2-40B4-BE49-F238E27FC236}">
                    <a16:creationId xmlns:a16="http://schemas.microsoft.com/office/drawing/2014/main" id="{889ED058-4668-CC48-B18D-B4D6D15D92B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5</a:t>
                </a:r>
                <a:endParaRPr lang="en-CN" b="1" dirty="0">
                  <a:solidFill>
                    <a:schemeClr val="bg1"/>
                  </a:solidFill>
                </a:endParaRPr>
              </a:p>
            </p:txBody>
          </p:sp>
        </p:grpSp>
        <p:grpSp>
          <p:nvGrpSpPr>
            <p:cNvPr id="73" name="Group 72">
              <a:extLst>
                <a:ext uri="{FF2B5EF4-FFF2-40B4-BE49-F238E27FC236}">
                  <a16:creationId xmlns:a16="http://schemas.microsoft.com/office/drawing/2014/main" id="{473A3C49-3BE8-1645-9B21-2785992D1429}"/>
                </a:ext>
              </a:extLst>
            </p:cNvPr>
            <p:cNvGrpSpPr/>
            <p:nvPr/>
          </p:nvGrpSpPr>
          <p:grpSpPr>
            <a:xfrm>
              <a:off x="7467517" y="3985944"/>
              <a:ext cx="584714" cy="388719"/>
              <a:chOff x="5689478" y="4846320"/>
              <a:chExt cx="584714" cy="388719"/>
            </a:xfrm>
          </p:grpSpPr>
          <p:sp>
            <p:nvSpPr>
              <p:cNvPr id="74" name="Oval 73">
                <a:extLst>
                  <a:ext uri="{FF2B5EF4-FFF2-40B4-BE49-F238E27FC236}">
                    <a16:creationId xmlns:a16="http://schemas.microsoft.com/office/drawing/2014/main" id="{DED8DB39-A02F-6C47-B5BC-B59FE7E1C4D2}"/>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75" name="TextBox 74">
                <a:extLst>
                  <a:ext uri="{FF2B5EF4-FFF2-40B4-BE49-F238E27FC236}">
                    <a16:creationId xmlns:a16="http://schemas.microsoft.com/office/drawing/2014/main" id="{43B2E328-8D9A-564B-8A63-62103253F75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3</a:t>
                </a:r>
                <a:endParaRPr lang="en-CN" b="1" dirty="0">
                  <a:solidFill>
                    <a:schemeClr val="bg1"/>
                  </a:solidFill>
                </a:endParaRPr>
              </a:p>
            </p:txBody>
          </p:sp>
        </p:grpSp>
      </p:grpSp>
      <p:sp>
        <p:nvSpPr>
          <p:cNvPr id="2" name="Rectangle 1">
            <a:extLst>
              <a:ext uri="{FF2B5EF4-FFF2-40B4-BE49-F238E27FC236}">
                <a16:creationId xmlns:a16="http://schemas.microsoft.com/office/drawing/2014/main" id="{2D81C4C3-130B-4845-9D43-E286FDC13359}"/>
              </a:ext>
            </a:extLst>
          </p:cNvPr>
          <p:cNvSpPr/>
          <p:nvPr/>
        </p:nvSpPr>
        <p:spPr>
          <a:xfrm>
            <a:off x="6109516" y="4738343"/>
            <a:ext cx="4093172" cy="937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这页需要学长和璀璨补充一下</a:t>
            </a:r>
          </a:p>
        </p:txBody>
      </p:sp>
      <p:sp>
        <p:nvSpPr>
          <p:cNvPr id="3" name="Slide Number Placeholder 2">
            <a:extLst>
              <a:ext uri="{FF2B5EF4-FFF2-40B4-BE49-F238E27FC236}">
                <a16:creationId xmlns:a16="http://schemas.microsoft.com/office/drawing/2014/main" id="{0122045F-CCEA-F440-89A0-69EBD775BD33}"/>
              </a:ext>
            </a:extLst>
          </p:cNvPr>
          <p:cNvSpPr>
            <a:spLocks noGrp="1"/>
          </p:cNvSpPr>
          <p:nvPr>
            <p:ph type="sldNum" sz="quarter" idx="12"/>
          </p:nvPr>
        </p:nvSpPr>
        <p:spPr/>
        <p:txBody>
          <a:bodyPr/>
          <a:lstStyle/>
          <a:p>
            <a:fld id="{73AB32EF-5685-C143-9CE0-3404BB7CA47A}" type="slidenum">
              <a:rPr lang="en-CN" smtClean="0"/>
              <a:t>22</a:t>
            </a:fld>
            <a:endParaRPr lang="en-CN"/>
          </a:p>
        </p:txBody>
      </p:sp>
    </p:spTree>
    <p:extLst>
      <p:ext uri="{BB962C8B-B14F-4D97-AF65-F5344CB8AC3E}">
        <p14:creationId xmlns:p14="http://schemas.microsoft.com/office/powerpoint/2010/main" val="248815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B1929DE1-6D92-D846-8E16-0647FD993020}"/>
              </a:ext>
            </a:extLst>
          </p:cNvPr>
          <p:cNvSpPr/>
          <p:nvPr/>
        </p:nvSpPr>
        <p:spPr>
          <a:xfrm rot="10800000">
            <a:off x="3216198" y="0"/>
            <a:ext cx="8975800" cy="6858000"/>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Pentagon 6">
            <a:extLst>
              <a:ext uri="{FF2B5EF4-FFF2-40B4-BE49-F238E27FC236}">
                <a16:creationId xmlns:a16="http://schemas.microsoft.com/office/drawing/2014/main" id="{B4343E5F-828D-C44B-B183-D61FE6C9899E}"/>
              </a:ext>
            </a:extLst>
          </p:cNvPr>
          <p:cNvSpPr/>
          <p:nvPr/>
        </p:nvSpPr>
        <p:spPr>
          <a:xfrm>
            <a:off x="0" y="2661181"/>
            <a:ext cx="3524865" cy="1561171"/>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A1C43BC5-8AB0-514D-AAEF-1DEBC70EFC82}"/>
              </a:ext>
            </a:extLst>
          </p:cNvPr>
          <p:cNvSpPr txBox="1"/>
          <p:nvPr/>
        </p:nvSpPr>
        <p:spPr>
          <a:xfrm>
            <a:off x="866583" y="3082371"/>
            <a:ext cx="2893742" cy="646331"/>
          </a:xfrm>
          <a:prstGeom prst="rect">
            <a:avLst/>
          </a:prstGeom>
          <a:noFill/>
        </p:spPr>
        <p:txBody>
          <a:bodyPr wrap="square" rtlCol="0">
            <a:spAutoFit/>
          </a:bodyPr>
          <a:lstStyle/>
          <a:p>
            <a:r>
              <a:rPr lang="en-US" altLang="zh-CN" sz="3600" b="1" dirty="0">
                <a:solidFill>
                  <a:schemeClr val="bg1"/>
                </a:solidFill>
              </a:rPr>
              <a:t>Part</a:t>
            </a:r>
            <a:r>
              <a:rPr lang="zh-CN" altLang="en-US" sz="3600" b="1" dirty="0">
                <a:solidFill>
                  <a:schemeClr val="bg1"/>
                </a:solidFill>
              </a:rPr>
              <a:t> </a:t>
            </a:r>
            <a:r>
              <a:rPr lang="en-US" altLang="zh-CN" sz="3600" b="1" dirty="0">
                <a:solidFill>
                  <a:schemeClr val="bg1"/>
                </a:solidFill>
              </a:rPr>
              <a:t>4</a:t>
            </a:r>
            <a:endParaRPr lang="en-CN" sz="3600" b="1" dirty="0">
              <a:solidFill>
                <a:schemeClr val="bg1"/>
              </a:solidFill>
            </a:endParaRPr>
          </a:p>
        </p:txBody>
      </p:sp>
      <p:sp>
        <p:nvSpPr>
          <p:cNvPr id="6" name="Content Placeholder 2">
            <a:extLst>
              <a:ext uri="{FF2B5EF4-FFF2-40B4-BE49-F238E27FC236}">
                <a16:creationId xmlns:a16="http://schemas.microsoft.com/office/drawing/2014/main" id="{6180FBDA-A5C0-C04F-BC7B-0E93D0144CAA}"/>
              </a:ext>
            </a:extLst>
          </p:cNvPr>
          <p:cNvSpPr>
            <a:spLocks noGrp="1"/>
          </p:cNvSpPr>
          <p:nvPr>
            <p:ph idx="1"/>
          </p:nvPr>
        </p:nvSpPr>
        <p:spPr>
          <a:xfrm>
            <a:off x="7704098" y="812866"/>
            <a:ext cx="3958468" cy="5257800"/>
          </a:xfrm>
        </p:spPr>
        <p:txBody>
          <a:bodyPr anchor="ctr">
            <a:normAutofit/>
          </a:bodyPr>
          <a:lstStyle/>
          <a:p>
            <a:r>
              <a:rPr lang="en-US" altLang="zh-CN" sz="2400" dirty="0">
                <a:solidFill>
                  <a:schemeClr val="bg1"/>
                </a:solidFill>
              </a:rPr>
              <a:t>Technology acquisition</a:t>
            </a:r>
          </a:p>
          <a:p>
            <a:r>
              <a:rPr lang="en-US" sz="2400" dirty="0">
                <a:solidFill>
                  <a:schemeClr val="bg1"/>
                </a:solidFill>
              </a:rPr>
              <a:t>Market layout</a:t>
            </a:r>
            <a:endParaRPr lang="en-CN" sz="2400" dirty="0">
              <a:solidFill>
                <a:schemeClr val="bg1"/>
              </a:solidFill>
            </a:endParaRPr>
          </a:p>
        </p:txBody>
      </p:sp>
      <p:sp>
        <p:nvSpPr>
          <p:cNvPr id="5" name="TextBox 4">
            <a:extLst>
              <a:ext uri="{FF2B5EF4-FFF2-40B4-BE49-F238E27FC236}">
                <a16:creationId xmlns:a16="http://schemas.microsoft.com/office/drawing/2014/main" id="{D8ABEB7B-D4F3-BC40-B7BA-5A468F82165E}"/>
              </a:ext>
            </a:extLst>
          </p:cNvPr>
          <p:cNvSpPr txBox="1"/>
          <p:nvPr/>
        </p:nvSpPr>
        <p:spPr>
          <a:xfrm>
            <a:off x="4016805" y="2864581"/>
            <a:ext cx="3310759" cy="837473"/>
          </a:xfrm>
          <a:prstGeom prst="rect">
            <a:avLst/>
          </a:prstGeom>
          <a:noFill/>
        </p:spPr>
        <p:txBody>
          <a:bodyPr wrap="square">
            <a:spAutoFit/>
          </a:bodyPr>
          <a:lstStyle/>
          <a:p>
            <a:pPr algn="l" rtl="0">
              <a:lnSpc>
                <a:spcPct val="150000"/>
              </a:lnSpc>
              <a:spcBef>
                <a:spcPts val="0"/>
              </a:spcBef>
              <a:spcAft>
                <a:spcPts val="1200"/>
              </a:spcAft>
            </a:pPr>
            <a:r>
              <a:rPr lang="en-US" altLang="zh-CN" sz="3600" b="1" i="0" u="none" strike="noStrike" dirty="0">
                <a:solidFill>
                  <a:schemeClr val="bg1"/>
                </a:solidFill>
                <a:effectLst/>
              </a:rPr>
              <a:t>Our</a:t>
            </a:r>
            <a:r>
              <a:rPr lang="zh-CN" altLang="en-US" sz="3600" b="1" i="0" u="none" strike="noStrike" dirty="0">
                <a:solidFill>
                  <a:schemeClr val="bg1"/>
                </a:solidFill>
                <a:effectLst/>
              </a:rPr>
              <a:t> </a:t>
            </a:r>
            <a:r>
              <a:rPr lang="en-US" altLang="zh-CN" sz="3600" b="1" i="0" u="none" strike="noStrike" dirty="0">
                <a:solidFill>
                  <a:schemeClr val="bg1"/>
                </a:solidFill>
                <a:effectLst/>
              </a:rPr>
              <a:t>choice</a:t>
            </a:r>
            <a:endParaRPr lang="en-US" sz="3600" b="1" i="0" u="none" strike="noStrike" dirty="0">
              <a:solidFill>
                <a:schemeClr val="bg1"/>
              </a:solidFill>
              <a:effectLst/>
            </a:endParaRPr>
          </a:p>
        </p:txBody>
      </p:sp>
      <p:sp>
        <p:nvSpPr>
          <p:cNvPr id="2" name="Slide Number Placeholder 1">
            <a:extLst>
              <a:ext uri="{FF2B5EF4-FFF2-40B4-BE49-F238E27FC236}">
                <a16:creationId xmlns:a16="http://schemas.microsoft.com/office/drawing/2014/main" id="{DC3F2876-2DF4-C844-BE02-1FA0B39E95E9}"/>
              </a:ext>
            </a:extLst>
          </p:cNvPr>
          <p:cNvSpPr>
            <a:spLocks noGrp="1"/>
          </p:cNvSpPr>
          <p:nvPr>
            <p:ph type="sldNum" sz="quarter" idx="12"/>
          </p:nvPr>
        </p:nvSpPr>
        <p:spPr/>
        <p:txBody>
          <a:bodyPr/>
          <a:lstStyle/>
          <a:p>
            <a:fld id="{73AB32EF-5685-C143-9CE0-3404BB7CA47A}" type="slidenum">
              <a:rPr lang="en-CN" smtClean="0"/>
              <a:t>23</a:t>
            </a:fld>
            <a:endParaRPr lang="en-CN"/>
          </a:p>
        </p:txBody>
      </p:sp>
    </p:spTree>
    <p:extLst>
      <p:ext uri="{BB962C8B-B14F-4D97-AF65-F5344CB8AC3E}">
        <p14:creationId xmlns:p14="http://schemas.microsoft.com/office/powerpoint/2010/main" val="341585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ounded Rectangle 17">
            <a:extLst>
              <a:ext uri="{FF2B5EF4-FFF2-40B4-BE49-F238E27FC236}">
                <a16:creationId xmlns:a16="http://schemas.microsoft.com/office/drawing/2014/main" id="{13F205DD-74C7-F847-826A-751380E6F58C}"/>
              </a:ext>
            </a:extLst>
          </p:cNvPr>
          <p:cNvSpPr/>
          <p:nvPr/>
        </p:nvSpPr>
        <p:spPr>
          <a:xfrm>
            <a:off x="4195182" y="2271982"/>
            <a:ext cx="4026823" cy="1157018"/>
          </a:xfrm>
          <a:prstGeom prst="roundRect">
            <a:avLst/>
          </a:prstGeom>
          <a:ln w="25400">
            <a:solidFill>
              <a:srgbClr val="67BD4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2400"/>
          </a:p>
        </p:txBody>
      </p:sp>
      <p:sp>
        <p:nvSpPr>
          <p:cNvPr id="20" name="TextBox 19">
            <a:extLst>
              <a:ext uri="{FF2B5EF4-FFF2-40B4-BE49-F238E27FC236}">
                <a16:creationId xmlns:a16="http://schemas.microsoft.com/office/drawing/2014/main" id="{A8DBF4B2-AF08-6A4A-9818-5B7019E51EFD}"/>
              </a:ext>
            </a:extLst>
          </p:cNvPr>
          <p:cNvSpPr txBox="1"/>
          <p:nvPr/>
        </p:nvSpPr>
        <p:spPr>
          <a:xfrm>
            <a:off x="4587102" y="2475407"/>
            <a:ext cx="3890538" cy="589072"/>
          </a:xfrm>
          <a:prstGeom prst="rect">
            <a:avLst/>
          </a:prstGeom>
          <a:noFill/>
        </p:spPr>
        <p:txBody>
          <a:bodyPr wrap="square" rtlCol="0">
            <a:spAutoFit/>
          </a:bodyPr>
          <a:lstStyle/>
          <a:p>
            <a:pPr>
              <a:lnSpc>
                <a:spcPct val="150000"/>
              </a:lnSpc>
            </a:pPr>
            <a:r>
              <a:rPr lang="en-US" sz="2400" dirty="0"/>
              <a:t>Directly borrowed for use</a:t>
            </a:r>
          </a:p>
        </p:txBody>
      </p:sp>
      <p:sp>
        <p:nvSpPr>
          <p:cNvPr id="21" name="Rounded Rectangle 20">
            <a:extLst>
              <a:ext uri="{FF2B5EF4-FFF2-40B4-BE49-F238E27FC236}">
                <a16:creationId xmlns:a16="http://schemas.microsoft.com/office/drawing/2014/main" id="{678EE9D3-DC6A-4B4C-A9CE-FD5D5E6317C5}"/>
              </a:ext>
            </a:extLst>
          </p:cNvPr>
          <p:cNvSpPr/>
          <p:nvPr/>
        </p:nvSpPr>
        <p:spPr>
          <a:xfrm>
            <a:off x="1460811" y="2441467"/>
            <a:ext cx="1324598" cy="777667"/>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67BD4A"/>
                </a:solidFill>
              </a:rPr>
              <a:t>Inactive</a:t>
            </a:r>
            <a:r>
              <a:rPr lang="zh-CN" altLang="en-US" sz="2400" b="1" dirty="0">
                <a:solidFill>
                  <a:srgbClr val="67BD4A"/>
                </a:solidFill>
              </a:rPr>
              <a:t> </a:t>
            </a:r>
            <a:endParaRPr lang="en-US" altLang="zh-CN" sz="2400" b="1" dirty="0">
              <a:solidFill>
                <a:srgbClr val="67BD4A"/>
              </a:solidFill>
            </a:endParaRPr>
          </a:p>
          <a:p>
            <a:pPr algn="ctr"/>
            <a:r>
              <a:rPr lang="en-US" altLang="zh-CN" sz="2400" b="1" dirty="0">
                <a:solidFill>
                  <a:srgbClr val="67BD4A"/>
                </a:solidFill>
              </a:rPr>
              <a:t>Patent</a:t>
            </a:r>
            <a:r>
              <a:rPr lang="zh-CN" altLang="en-US" sz="2400" b="1" dirty="0">
                <a:solidFill>
                  <a:srgbClr val="67BD4A"/>
                </a:solidFill>
              </a:rPr>
              <a:t> </a:t>
            </a:r>
            <a:endParaRPr lang="en-CN" sz="2400" b="1" dirty="0">
              <a:solidFill>
                <a:srgbClr val="67BD4A"/>
              </a:solidFill>
            </a:endParaRPr>
          </a:p>
        </p:txBody>
      </p:sp>
      <p:sp>
        <p:nvSpPr>
          <p:cNvPr id="22" name="Rounded Rectangle 21">
            <a:extLst>
              <a:ext uri="{FF2B5EF4-FFF2-40B4-BE49-F238E27FC236}">
                <a16:creationId xmlns:a16="http://schemas.microsoft.com/office/drawing/2014/main" id="{84440345-D88A-9249-998D-99E502859590}"/>
              </a:ext>
            </a:extLst>
          </p:cNvPr>
          <p:cNvSpPr/>
          <p:nvPr/>
        </p:nvSpPr>
        <p:spPr>
          <a:xfrm>
            <a:off x="1460811" y="3792671"/>
            <a:ext cx="1324598" cy="777667"/>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a:solidFill>
                  <a:srgbClr val="67BD4A"/>
                </a:solidFill>
              </a:rPr>
              <a:t>Active</a:t>
            </a:r>
            <a:r>
              <a:rPr lang="zh-CN" altLang="en-US" sz="2400" b="1" dirty="0">
                <a:solidFill>
                  <a:srgbClr val="67BD4A"/>
                </a:solidFill>
              </a:rPr>
              <a:t> </a:t>
            </a:r>
            <a:endParaRPr lang="en-US" altLang="zh-CN" sz="2400" b="1" dirty="0">
              <a:solidFill>
                <a:srgbClr val="67BD4A"/>
              </a:solidFill>
            </a:endParaRPr>
          </a:p>
          <a:p>
            <a:pPr algn="ctr"/>
            <a:r>
              <a:rPr lang="en-US" altLang="zh-CN" sz="2400" b="1" dirty="0">
                <a:solidFill>
                  <a:srgbClr val="67BD4A"/>
                </a:solidFill>
              </a:rPr>
              <a:t>Patent</a:t>
            </a:r>
            <a:endParaRPr lang="en-CN" sz="2400" b="1" dirty="0">
              <a:solidFill>
                <a:srgbClr val="67BD4A"/>
              </a:solidFill>
            </a:endParaRPr>
          </a:p>
        </p:txBody>
      </p:sp>
      <p:sp>
        <p:nvSpPr>
          <p:cNvPr id="25" name="Right Arrow 24">
            <a:extLst>
              <a:ext uri="{FF2B5EF4-FFF2-40B4-BE49-F238E27FC236}">
                <a16:creationId xmlns:a16="http://schemas.microsoft.com/office/drawing/2014/main" id="{CD527F94-47B6-AF4F-B510-E474849BC298}"/>
              </a:ext>
            </a:extLst>
          </p:cNvPr>
          <p:cNvSpPr/>
          <p:nvPr/>
        </p:nvSpPr>
        <p:spPr>
          <a:xfrm>
            <a:off x="3231538" y="2578952"/>
            <a:ext cx="837488" cy="381982"/>
          </a:xfrm>
          <a:prstGeom prst="rightArrow">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6" name="Right Arrow 25">
            <a:extLst>
              <a:ext uri="{FF2B5EF4-FFF2-40B4-BE49-F238E27FC236}">
                <a16:creationId xmlns:a16="http://schemas.microsoft.com/office/drawing/2014/main" id="{B5267F04-90FA-BC44-A5DC-6E537B1CB82F}"/>
              </a:ext>
            </a:extLst>
          </p:cNvPr>
          <p:cNvSpPr/>
          <p:nvPr/>
        </p:nvSpPr>
        <p:spPr>
          <a:xfrm>
            <a:off x="3201628" y="3928501"/>
            <a:ext cx="837488" cy="381982"/>
          </a:xfrm>
          <a:prstGeom prst="rightArrow">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3" name="TextBox 32">
            <a:extLst>
              <a:ext uri="{FF2B5EF4-FFF2-40B4-BE49-F238E27FC236}">
                <a16:creationId xmlns:a16="http://schemas.microsoft.com/office/drawing/2014/main" id="{80754709-B9F2-C04B-8EE3-70D590A67E69}"/>
              </a:ext>
            </a:extLst>
          </p:cNvPr>
          <p:cNvSpPr txBox="1"/>
          <p:nvPr/>
        </p:nvSpPr>
        <p:spPr>
          <a:xfrm>
            <a:off x="1624363" y="284138"/>
            <a:ext cx="5188813" cy="707886"/>
          </a:xfrm>
          <a:prstGeom prst="rect">
            <a:avLst/>
          </a:prstGeom>
          <a:noFill/>
        </p:spPr>
        <p:txBody>
          <a:bodyPr wrap="square" rtlCol="0">
            <a:spAutoFit/>
          </a:bodyPr>
          <a:lstStyle/>
          <a:p>
            <a:r>
              <a:rPr lang="en-US" altLang="zh-CN" sz="4000" b="1" dirty="0"/>
              <a:t>Technology</a:t>
            </a:r>
            <a:r>
              <a:rPr lang="zh-CN" altLang="en-US" sz="4000" b="1" dirty="0"/>
              <a:t> </a:t>
            </a:r>
            <a:r>
              <a:rPr lang="en-US" altLang="zh-CN" sz="4000" b="1" dirty="0"/>
              <a:t>Acquisition</a:t>
            </a:r>
            <a:r>
              <a:rPr lang="zh-CN" altLang="en-US" sz="4000" b="1" dirty="0"/>
              <a:t> </a:t>
            </a:r>
            <a:endParaRPr lang="en-CN" sz="4000" b="1" dirty="0"/>
          </a:p>
        </p:txBody>
      </p:sp>
      <p:pic>
        <p:nvPicPr>
          <p:cNvPr id="1026" name="Picture 2" descr="Rise in borrowing cap: Will States use additional ₹1.07-lakh crore for  direct cash transfer schemes? - The Hindu BusinessLine">
            <a:extLst>
              <a:ext uri="{FF2B5EF4-FFF2-40B4-BE49-F238E27FC236}">
                <a16:creationId xmlns:a16="http://schemas.microsoft.com/office/drawing/2014/main" id="{CCF133EE-99C4-B44D-9501-ACC09F749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211" y="2114891"/>
            <a:ext cx="1856458" cy="1157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oss licensing Patents and helping resolve conflicts - Cipher">
            <a:extLst>
              <a:ext uri="{FF2B5EF4-FFF2-40B4-BE49-F238E27FC236}">
                <a16:creationId xmlns:a16="http://schemas.microsoft.com/office/drawing/2014/main" id="{C8FF2ACE-2764-164F-9997-E5D59E25B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796" y="3612834"/>
            <a:ext cx="1715959" cy="129650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CFD33A0-89C5-554E-A60B-5A974EDB7BB2}"/>
              </a:ext>
            </a:extLst>
          </p:cNvPr>
          <p:cNvSpPr txBox="1"/>
          <p:nvPr/>
        </p:nvSpPr>
        <p:spPr>
          <a:xfrm>
            <a:off x="5167142" y="3886968"/>
            <a:ext cx="2376444" cy="589072"/>
          </a:xfrm>
          <a:prstGeom prst="rect">
            <a:avLst/>
          </a:prstGeom>
          <a:noFill/>
        </p:spPr>
        <p:txBody>
          <a:bodyPr wrap="square" rtlCol="0">
            <a:spAutoFit/>
          </a:bodyPr>
          <a:lstStyle/>
          <a:p>
            <a:pPr>
              <a:lnSpc>
                <a:spcPct val="150000"/>
              </a:lnSpc>
            </a:pPr>
            <a:r>
              <a:rPr lang="en-US" sz="2400" dirty="0"/>
              <a:t>Cross-licensing</a:t>
            </a:r>
          </a:p>
        </p:txBody>
      </p:sp>
      <p:sp>
        <p:nvSpPr>
          <p:cNvPr id="35" name="Rounded Rectangle 34">
            <a:extLst>
              <a:ext uri="{FF2B5EF4-FFF2-40B4-BE49-F238E27FC236}">
                <a16:creationId xmlns:a16="http://schemas.microsoft.com/office/drawing/2014/main" id="{1375E957-60ED-3647-B35F-4573A7D00C3D}"/>
              </a:ext>
            </a:extLst>
          </p:cNvPr>
          <p:cNvSpPr/>
          <p:nvPr/>
        </p:nvSpPr>
        <p:spPr>
          <a:xfrm>
            <a:off x="4195181" y="3632425"/>
            <a:ext cx="4026823" cy="1157018"/>
          </a:xfrm>
          <a:prstGeom prst="roundRect">
            <a:avLst/>
          </a:prstGeom>
          <a:noFill/>
          <a:ln w="25400">
            <a:solidFill>
              <a:srgbClr val="67BD4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2400"/>
          </a:p>
        </p:txBody>
      </p:sp>
      <p:sp>
        <p:nvSpPr>
          <p:cNvPr id="2" name="Slide Number Placeholder 1">
            <a:extLst>
              <a:ext uri="{FF2B5EF4-FFF2-40B4-BE49-F238E27FC236}">
                <a16:creationId xmlns:a16="http://schemas.microsoft.com/office/drawing/2014/main" id="{EDF47681-9E1E-9F4F-87F0-88192AF86CE9}"/>
              </a:ext>
            </a:extLst>
          </p:cNvPr>
          <p:cNvSpPr>
            <a:spLocks noGrp="1"/>
          </p:cNvSpPr>
          <p:nvPr>
            <p:ph type="sldNum" sz="quarter" idx="12"/>
          </p:nvPr>
        </p:nvSpPr>
        <p:spPr/>
        <p:txBody>
          <a:bodyPr/>
          <a:lstStyle/>
          <a:p>
            <a:fld id="{73AB32EF-5685-C143-9CE0-3404BB7CA47A}" type="slidenum">
              <a:rPr lang="en-CN" smtClean="0"/>
              <a:t>24</a:t>
            </a:fld>
            <a:endParaRPr lang="en-CN"/>
          </a:p>
        </p:txBody>
      </p:sp>
    </p:spTree>
    <p:extLst>
      <p:ext uri="{BB962C8B-B14F-4D97-AF65-F5344CB8AC3E}">
        <p14:creationId xmlns:p14="http://schemas.microsoft.com/office/powerpoint/2010/main" val="1996754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4BF848F6-C8F2-244C-8981-811064DAD9B1}"/>
              </a:ext>
            </a:extLst>
          </p:cNvPr>
          <p:cNvCxnSpPr>
            <a:cxnSpLocks/>
          </p:cNvCxnSpPr>
          <p:nvPr/>
        </p:nvCxnSpPr>
        <p:spPr>
          <a:xfrm>
            <a:off x="4508228" y="407728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9A24F9-1D2A-DA40-83E5-6F35BC339536}"/>
              </a:ext>
            </a:extLst>
          </p:cNvPr>
          <p:cNvPicPr>
            <a:picLocks noChangeAspect="1"/>
          </p:cNvPicPr>
          <p:nvPr/>
        </p:nvPicPr>
        <p:blipFill rotWithShape="1">
          <a:blip r:embed="rId2"/>
          <a:srcRect b="50397"/>
          <a:stretch/>
        </p:blipFill>
        <p:spPr>
          <a:xfrm>
            <a:off x="683436" y="1932450"/>
            <a:ext cx="8771242" cy="2482239"/>
          </a:xfrm>
          <a:prstGeom prst="rect">
            <a:avLst/>
          </a:prstGeom>
        </p:spPr>
      </p:pic>
      <p:sp>
        <p:nvSpPr>
          <p:cNvPr id="11" name="TextBox 10">
            <a:extLst>
              <a:ext uri="{FF2B5EF4-FFF2-40B4-BE49-F238E27FC236}">
                <a16:creationId xmlns:a16="http://schemas.microsoft.com/office/drawing/2014/main" id="{36AE9356-FD9C-0640-9ACF-D0EAEB18A6C9}"/>
              </a:ext>
            </a:extLst>
          </p:cNvPr>
          <p:cNvSpPr txBox="1"/>
          <p:nvPr/>
        </p:nvSpPr>
        <p:spPr>
          <a:xfrm>
            <a:off x="1000377" y="1286118"/>
            <a:ext cx="1274636" cy="646331"/>
          </a:xfrm>
          <a:prstGeom prst="rect">
            <a:avLst/>
          </a:prstGeom>
          <a:solidFill>
            <a:schemeClr val="bg1">
              <a:alpha val="73179"/>
            </a:schemeClr>
          </a:solidFill>
        </p:spPr>
        <p:txBody>
          <a:bodyPr wrap="square" rtlCol="0">
            <a:spAutoFit/>
          </a:bodyPr>
          <a:lstStyle/>
          <a:p>
            <a:pPr algn="ctr"/>
            <a:r>
              <a:rPr lang="en-CN" b="1" dirty="0">
                <a:solidFill>
                  <a:srgbClr val="0E9AFF"/>
                </a:solidFill>
              </a:rPr>
              <a:t>Cooling</a:t>
            </a:r>
            <a:r>
              <a:rPr lang="zh-CN" altLang="en-US" b="1" dirty="0">
                <a:solidFill>
                  <a:srgbClr val="0E9AFF"/>
                </a:solidFill>
              </a:rPr>
              <a:t> </a:t>
            </a:r>
            <a:r>
              <a:rPr lang="en-US" altLang="zh-CN" b="1" dirty="0">
                <a:solidFill>
                  <a:srgbClr val="0E9AFF"/>
                </a:solidFill>
              </a:rPr>
              <a:t>System</a:t>
            </a:r>
            <a:endParaRPr lang="en-CN" b="1" dirty="0">
              <a:solidFill>
                <a:srgbClr val="0E9AFF"/>
              </a:solidFill>
            </a:endParaRPr>
          </a:p>
        </p:txBody>
      </p:sp>
      <p:sp>
        <p:nvSpPr>
          <p:cNvPr id="12" name="TextBox 11">
            <a:extLst>
              <a:ext uri="{FF2B5EF4-FFF2-40B4-BE49-F238E27FC236}">
                <a16:creationId xmlns:a16="http://schemas.microsoft.com/office/drawing/2014/main" id="{21E4895F-BDB5-B44D-A5AF-9EB68CFC2E0F}"/>
              </a:ext>
            </a:extLst>
          </p:cNvPr>
          <p:cNvSpPr txBox="1"/>
          <p:nvPr/>
        </p:nvSpPr>
        <p:spPr>
          <a:xfrm>
            <a:off x="2347858" y="1286119"/>
            <a:ext cx="1274636"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Electric</a:t>
            </a:r>
          </a:p>
          <a:p>
            <a:pPr algn="ctr"/>
            <a:r>
              <a:rPr lang="en-US" altLang="zh-CN" b="1" dirty="0">
                <a:solidFill>
                  <a:schemeClr val="bg1">
                    <a:lumMod val="50000"/>
                  </a:schemeClr>
                </a:solidFill>
              </a:rPr>
              <a:t>Motor</a:t>
            </a:r>
            <a:endParaRPr lang="en-CN" b="1" dirty="0">
              <a:solidFill>
                <a:schemeClr val="bg1">
                  <a:lumMod val="50000"/>
                </a:schemeClr>
              </a:solidFill>
            </a:endParaRPr>
          </a:p>
        </p:txBody>
      </p:sp>
      <p:sp>
        <p:nvSpPr>
          <p:cNvPr id="13" name="TextBox 12">
            <a:extLst>
              <a:ext uri="{FF2B5EF4-FFF2-40B4-BE49-F238E27FC236}">
                <a16:creationId xmlns:a16="http://schemas.microsoft.com/office/drawing/2014/main" id="{2324A08B-45B9-EE4C-A488-22D7C3561DF3}"/>
              </a:ext>
            </a:extLst>
          </p:cNvPr>
          <p:cNvSpPr txBox="1"/>
          <p:nvPr/>
        </p:nvSpPr>
        <p:spPr>
          <a:xfrm>
            <a:off x="3315145" y="1286117"/>
            <a:ext cx="1274636"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Power</a:t>
            </a:r>
          </a:p>
          <a:p>
            <a:pPr algn="ctr"/>
            <a:r>
              <a:rPr lang="en-US" altLang="zh-CN" b="1" dirty="0">
                <a:solidFill>
                  <a:schemeClr val="bg1">
                    <a:lumMod val="50000"/>
                  </a:schemeClr>
                </a:solidFill>
              </a:rPr>
              <a:t>Electronics</a:t>
            </a:r>
            <a:endParaRPr lang="en-CN" b="1" dirty="0">
              <a:solidFill>
                <a:schemeClr val="bg1">
                  <a:lumMod val="50000"/>
                </a:schemeClr>
              </a:solidFill>
            </a:endParaRPr>
          </a:p>
        </p:txBody>
      </p:sp>
      <p:sp>
        <p:nvSpPr>
          <p:cNvPr id="14" name="TextBox 13">
            <a:extLst>
              <a:ext uri="{FF2B5EF4-FFF2-40B4-BE49-F238E27FC236}">
                <a16:creationId xmlns:a16="http://schemas.microsoft.com/office/drawing/2014/main" id="{577CCAA5-3951-6342-9D24-C258635B725F}"/>
              </a:ext>
            </a:extLst>
          </p:cNvPr>
          <p:cNvSpPr txBox="1"/>
          <p:nvPr/>
        </p:nvSpPr>
        <p:spPr>
          <a:xfrm>
            <a:off x="4413935" y="1286117"/>
            <a:ext cx="1274636" cy="646331"/>
          </a:xfrm>
          <a:prstGeom prst="rect">
            <a:avLst/>
          </a:prstGeom>
          <a:noFill/>
        </p:spPr>
        <p:txBody>
          <a:bodyPr wrap="square" rtlCol="0">
            <a:spAutoFit/>
          </a:bodyPr>
          <a:lstStyle/>
          <a:p>
            <a:pPr algn="ctr"/>
            <a:r>
              <a:rPr lang="en-US" altLang="zh-CN" b="1" dirty="0">
                <a:solidFill>
                  <a:srgbClr val="E46F00"/>
                </a:solidFill>
              </a:rPr>
              <a:t>Fuel</a:t>
            </a:r>
          </a:p>
          <a:p>
            <a:pPr algn="ctr"/>
            <a:r>
              <a:rPr lang="en-US" altLang="zh-CN" b="1" dirty="0">
                <a:solidFill>
                  <a:srgbClr val="E46F00"/>
                </a:solidFill>
              </a:rPr>
              <a:t>Cell</a:t>
            </a:r>
            <a:endParaRPr lang="en-CN" b="1" dirty="0">
              <a:solidFill>
                <a:srgbClr val="E46F00"/>
              </a:solidFill>
            </a:endParaRPr>
          </a:p>
        </p:txBody>
      </p:sp>
      <p:sp>
        <p:nvSpPr>
          <p:cNvPr id="15" name="TextBox 14">
            <a:extLst>
              <a:ext uri="{FF2B5EF4-FFF2-40B4-BE49-F238E27FC236}">
                <a16:creationId xmlns:a16="http://schemas.microsoft.com/office/drawing/2014/main" id="{4C7BBD90-CDA5-D747-8CF7-0D9B8B9BA997}"/>
              </a:ext>
            </a:extLst>
          </p:cNvPr>
          <p:cNvSpPr txBox="1"/>
          <p:nvPr/>
        </p:nvSpPr>
        <p:spPr>
          <a:xfrm>
            <a:off x="5740803" y="1286116"/>
            <a:ext cx="1274636" cy="646331"/>
          </a:xfrm>
          <a:prstGeom prst="rect">
            <a:avLst/>
          </a:prstGeom>
          <a:solidFill>
            <a:schemeClr val="bg1"/>
          </a:solidFill>
        </p:spPr>
        <p:txBody>
          <a:bodyPr wrap="square" rtlCol="0">
            <a:spAutoFit/>
          </a:bodyPr>
          <a:lstStyle/>
          <a:p>
            <a:pPr algn="ctr"/>
            <a:r>
              <a:rPr lang="en-US" altLang="zh-CN" b="1" dirty="0">
                <a:solidFill>
                  <a:srgbClr val="D70000"/>
                </a:solidFill>
              </a:rPr>
              <a:t>Hydrogen</a:t>
            </a:r>
          </a:p>
          <a:p>
            <a:pPr algn="ctr"/>
            <a:r>
              <a:rPr lang="en-US" altLang="zh-CN" b="1" dirty="0">
                <a:solidFill>
                  <a:srgbClr val="D70000"/>
                </a:solidFill>
              </a:rPr>
              <a:t>Tanks</a:t>
            </a:r>
            <a:endParaRPr lang="en-CN" b="1" dirty="0">
              <a:solidFill>
                <a:srgbClr val="D70000"/>
              </a:solidFill>
            </a:endParaRPr>
          </a:p>
        </p:txBody>
      </p:sp>
      <p:sp>
        <p:nvSpPr>
          <p:cNvPr id="16" name="TextBox 15">
            <a:extLst>
              <a:ext uri="{FF2B5EF4-FFF2-40B4-BE49-F238E27FC236}">
                <a16:creationId xmlns:a16="http://schemas.microsoft.com/office/drawing/2014/main" id="{32FA6378-2D2A-A140-BE41-6C544BE7F070}"/>
              </a:ext>
            </a:extLst>
          </p:cNvPr>
          <p:cNvSpPr txBox="1"/>
          <p:nvPr/>
        </p:nvSpPr>
        <p:spPr>
          <a:xfrm>
            <a:off x="7114315" y="1286116"/>
            <a:ext cx="1780293" cy="646331"/>
          </a:xfrm>
          <a:prstGeom prst="rect">
            <a:avLst/>
          </a:prstGeom>
          <a:solidFill>
            <a:schemeClr val="bg1"/>
          </a:solidFill>
        </p:spPr>
        <p:txBody>
          <a:bodyPr wrap="square" rtlCol="0">
            <a:spAutoFit/>
          </a:bodyPr>
          <a:lstStyle/>
          <a:p>
            <a:pPr algn="ctr"/>
            <a:r>
              <a:rPr lang="en-US" altLang="zh-CN" b="1" dirty="0">
                <a:solidFill>
                  <a:schemeClr val="bg1">
                    <a:lumMod val="50000"/>
                  </a:schemeClr>
                </a:solidFill>
              </a:rPr>
              <a:t>High</a:t>
            </a:r>
            <a:r>
              <a:rPr lang="zh-CN" altLang="en-US" b="1" dirty="0">
                <a:solidFill>
                  <a:schemeClr val="bg1">
                    <a:lumMod val="50000"/>
                  </a:schemeClr>
                </a:solidFill>
              </a:rPr>
              <a:t> </a:t>
            </a:r>
            <a:r>
              <a:rPr lang="en-US" altLang="zh-CN" b="1" dirty="0">
                <a:solidFill>
                  <a:schemeClr val="bg1">
                    <a:lumMod val="50000"/>
                  </a:schemeClr>
                </a:solidFill>
              </a:rPr>
              <a:t>Voltage</a:t>
            </a:r>
          </a:p>
          <a:p>
            <a:pPr algn="ctr"/>
            <a:r>
              <a:rPr lang="en-US" b="1" dirty="0">
                <a:solidFill>
                  <a:schemeClr val="bg1">
                    <a:lumMod val="50000"/>
                  </a:schemeClr>
                </a:solidFill>
              </a:rPr>
              <a:t>Battery</a:t>
            </a:r>
            <a:endParaRPr lang="en-CN" b="1" dirty="0">
              <a:solidFill>
                <a:schemeClr val="bg1">
                  <a:lumMod val="50000"/>
                </a:schemeClr>
              </a:solidFill>
            </a:endParaRPr>
          </a:p>
        </p:txBody>
      </p:sp>
      <p:sp>
        <p:nvSpPr>
          <p:cNvPr id="18" name="TextBox 17">
            <a:extLst>
              <a:ext uri="{FF2B5EF4-FFF2-40B4-BE49-F238E27FC236}">
                <a16:creationId xmlns:a16="http://schemas.microsoft.com/office/drawing/2014/main" id="{700D9227-DE02-CC40-BE6D-5D70A0324211}"/>
              </a:ext>
            </a:extLst>
          </p:cNvPr>
          <p:cNvSpPr txBox="1"/>
          <p:nvPr/>
        </p:nvSpPr>
        <p:spPr>
          <a:xfrm>
            <a:off x="1342228" y="952415"/>
            <a:ext cx="537210" cy="369332"/>
          </a:xfrm>
          <a:prstGeom prst="rect">
            <a:avLst/>
          </a:prstGeom>
          <a:noFill/>
        </p:spPr>
        <p:txBody>
          <a:bodyPr wrap="square" rtlCol="0">
            <a:spAutoFit/>
          </a:bodyPr>
          <a:lstStyle/>
          <a:p>
            <a:pPr algn="ctr"/>
            <a:r>
              <a:rPr lang="en-US" altLang="zh-CN" dirty="0"/>
              <a:t>I</a:t>
            </a:r>
            <a:endParaRPr lang="en-CN" dirty="0"/>
          </a:p>
        </p:txBody>
      </p:sp>
      <p:sp>
        <p:nvSpPr>
          <p:cNvPr id="19" name="TextBox 18">
            <a:extLst>
              <a:ext uri="{FF2B5EF4-FFF2-40B4-BE49-F238E27FC236}">
                <a16:creationId xmlns:a16="http://schemas.microsoft.com/office/drawing/2014/main" id="{4F66D3A5-1099-8B44-AC88-81E64E825445}"/>
              </a:ext>
            </a:extLst>
          </p:cNvPr>
          <p:cNvSpPr txBox="1"/>
          <p:nvPr/>
        </p:nvSpPr>
        <p:spPr>
          <a:xfrm>
            <a:off x="2716571" y="952415"/>
            <a:ext cx="537210" cy="369332"/>
          </a:xfrm>
          <a:prstGeom prst="rect">
            <a:avLst/>
          </a:prstGeom>
          <a:noFill/>
        </p:spPr>
        <p:txBody>
          <a:bodyPr wrap="square" rtlCol="0">
            <a:spAutoFit/>
          </a:bodyPr>
          <a:lstStyle/>
          <a:p>
            <a:pPr algn="ctr"/>
            <a:r>
              <a:rPr lang="en-US" altLang="zh-CN" dirty="0"/>
              <a:t>II</a:t>
            </a:r>
            <a:endParaRPr lang="en-CN" dirty="0"/>
          </a:p>
        </p:txBody>
      </p:sp>
      <p:sp>
        <p:nvSpPr>
          <p:cNvPr id="20" name="TextBox 19">
            <a:extLst>
              <a:ext uri="{FF2B5EF4-FFF2-40B4-BE49-F238E27FC236}">
                <a16:creationId xmlns:a16="http://schemas.microsoft.com/office/drawing/2014/main" id="{C6248DE0-18B9-7842-9837-EB9C80FDE01A}"/>
              </a:ext>
            </a:extLst>
          </p:cNvPr>
          <p:cNvSpPr txBox="1"/>
          <p:nvPr/>
        </p:nvSpPr>
        <p:spPr>
          <a:xfrm>
            <a:off x="3683858" y="952415"/>
            <a:ext cx="537210" cy="369332"/>
          </a:xfrm>
          <a:prstGeom prst="rect">
            <a:avLst/>
          </a:prstGeom>
          <a:noFill/>
        </p:spPr>
        <p:txBody>
          <a:bodyPr wrap="square" rtlCol="0">
            <a:spAutoFit/>
          </a:bodyPr>
          <a:lstStyle/>
          <a:p>
            <a:pPr algn="ctr"/>
            <a:r>
              <a:rPr lang="en-US" altLang="zh-CN" dirty="0"/>
              <a:t>III</a:t>
            </a:r>
            <a:endParaRPr lang="en-CN" dirty="0"/>
          </a:p>
        </p:txBody>
      </p:sp>
      <p:sp>
        <p:nvSpPr>
          <p:cNvPr id="21" name="TextBox 20">
            <a:extLst>
              <a:ext uri="{FF2B5EF4-FFF2-40B4-BE49-F238E27FC236}">
                <a16:creationId xmlns:a16="http://schemas.microsoft.com/office/drawing/2014/main" id="{06ADB499-F40B-AB48-A02A-414AD7677E85}"/>
              </a:ext>
            </a:extLst>
          </p:cNvPr>
          <p:cNvSpPr txBox="1"/>
          <p:nvPr/>
        </p:nvSpPr>
        <p:spPr>
          <a:xfrm>
            <a:off x="4782648" y="952415"/>
            <a:ext cx="537210" cy="369332"/>
          </a:xfrm>
          <a:prstGeom prst="rect">
            <a:avLst/>
          </a:prstGeom>
          <a:noFill/>
        </p:spPr>
        <p:txBody>
          <a:bodyPr wrap="square" rtlCol="0">
            <a:spAutoFit/>
          </a:bodyPr>
          <a:lstStyle/>
          <a:p>
            <a:pPr algn="ctr"/>
            <a:r>
              <a:rPr lang="en-US" altLang="zh-CN" dirty="0"/>
              <a:t>IV</a:t>
            </a:r>
            <a:endParaRPr lang="en-CN" dirty="0"/>
          </a:p>
        </p:txBody>
      </p:sp>
      <p:sp>
        <p:nvSpPr>
          <p:cNvPr id="22" name="TextBox 21">
            <a:extLst>
              <a:ext uri="{FF2B5EF4-FFF2-40B4-BE49-F238E27FC236}">
                <a16:creationId xmlns:a16="http://schemas.microsoft.com/office/drawing/2014/main" id="{4060572F-994E-AC42-9785-59529E25164C}"/>
              </a:ext>
            </a:extLst>
          </p:cNvPr>
          <p:cNvSpPr txBox="1"/>
          <p:nvPr/>
        </p:nvSpPr>
        <p:spPr>
          <a:xfrm>
            <a:off x="6109516" y="952415"/>
            <a:ext cx="537210" cy="369332"/>
          </a:xfrm>
          <a:prstGeom prst="rect">
            <a:avLst/>
          </a:prstGeom>
          <a:noFill/>
        </p:spPr>
        <p:txBody>
          <a:bodyPr wrap="square" rtlCol="0">
            <a:spAutoFit/>
          </a:bodyPr>
          <a:lstStyle/>
          <a:p>
            <a:pPr algn="ctr"/>
            <a:r>
              <a:rPr lang="en-US" altLang="zh-CN" dirty="0"/>
              <a:t>V</a:t>
            </a:r>
            <a:endParaRPr lang="en-CN" dirty="0"/>
          </a:p>
        </p:txBody>
      </p:sp>
      <p:sp>
        <p:nvSpPr>
          <p:cNvPr id="23" name="TextBox 22">
            <a:extLst>
              <a:ext uri="{FF2B5EF4-FFF2-40B4-BE49-F238E27FC236}">
                <a16:creationId xmlns:a16="http://schemas.microsoft.com/office/drawing/2014/main" id="{3604810B-4D3A-1142-8948-65A345162F7D}"/>
              </a:ext>
            </a:extLst>
          </p:cNvPr>
          <p:cNvSpPr txBox="1"/>
          <p:nvPr/>
        </p:nvSpPr>
        <p:spPr>
          <a:xfrm>
            <a:off x="7735856" y="952415"/>
            <a:ext cx="537210" cy="369332"/>
          </a:xfrm>
          <a:prstGeom prst="rect">
            <a:avLst/>
          </a:prstGeom>
          <a:noFill/>
        </p:spPr>
        <p:txBody>
          <a:bodyPr wrap="square" rtlCol="0">
            <a:spAutoFit/>
          </a:bodyPr>
          <a:lstStyle/>
          <a:p>
            <a:pPr algn="ctr"/>
            <a:r>
              <a:rPr lang="en-US" altLang="zh-CN" dirty="0"/>
              <a:t>VI</a:t>
            </a:r>
            <a:endParaRPr lang="en-CN" dirty="0"/>
          </a:p>
        </p:txBody>
      </p:sp>
      <p:cxnSp>
        <p:nvCxnSpPr>
          <p:cNvPr id="26" name="Straight Arrow Connector 25">
            <a:extLst>
              <a:ext uri="{FF2B5EF4-FFF2-40B4-BE49-F238E27FC236}">
                <a16:creationId xmlns:a16="http://schemas.microsoft.com/office/drawing/2014/main" id="{DE12D176-1762-6F44-BB1E-DB3443A4C0B1}"/>
              </a:ext>
            </a:extLst>
          </p:cNvPr>
          <p:cNvCxnSpPr/>
          <p:nvPr/>
        </p:nvCxnSpPr>
        <p:spPr>
          <a:xfrm>
            <a:off x="1660555" y="1898259"/>
            <a:ext cx="0" cy="432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18AF76-20EE-3A46-A9E6-32D95EE544E0}"/>
              </a:ext>
            </a:extLst>
          </p:cNvPr>
          <p:cNvCxnSpPr/>
          <p:nvPr/>
        </p:nvCxnSpPr>
        <p:spPr>
          <a:xfrm>
            <a:off x="2956144" y="1863969"/>
            <a:ext cx="0" cy="648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58822C-EB86-E149-B4E7-FD406C2062CE}"/>
              </a:ext>
            </a:extLst>
          </p:cNvPr>
          <p:cNvCxnSpPr/>
          <p:nvPr/>
        </p:nvCxnSpPr>
        <p:spPr>
          <a:xfrm>
            <a:off x="3947518" y="1863969"/>
            <a:ext cx="0" cy="900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4432C5-CFFA-9447-AB5D-8CB82FB5A37C}"/>
              </a:ext>
            </a:extLst>
          </p:cNvPr>
          <p:cNvCxnSpPr/>
          <p:nvPr/>
        </p:nvCxnSpPr>
        <p:spPr>
          <a:xfrm>
            <a:off x="5055643" y="1924929"/>
            <a:ext cx="0" cy="684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A30569-B6F7-7B42-9B9C-6D46359CDF3E}"/>
              </a:ext>
            </a:extLst>
          </p:cNvPr>
          <p:cNvCxnSpPr/>
          <p:nvPr/>
        </p:nvCxnSpPr>
        <p:spPr>
          <a:xfrm>
            <a:off x="6349467" y="1863969"/>
            <a:ext cx="0" cy="504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A59981-E86A-CC49-8375-746749B40FD5}"/>
              </a:ext>
            </a:extLst>
          </p:cNvPr>
          <p:cNvCxnSpPr/>
          <p:nvPr/>
        </p:nvCxnSpPr>
        <p:spPr>
          <a:xfrm>
            <a:off x="8004461" y="1863969"/>
            <a:ext cx="0" cy="18000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CA2789-19D2-A841-BD83-16494A523370}"/>
              </a:ext>
            </a:extLst>
          </p:cNvPr>
          <p:cNvCxnSpPr>
            <a:cxnSpLocks/>
          </p:cNvCxnSpPr>
          <p:nvPr/>
        </p:nvCxnSpPr>
        <p:spPr>
          <a:xfrm>
            <a:off x="1320989" y="4077287"/>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1D7AFD-1E6D-714C-8477-53B9A9370B67}"/>
              </a:ext>
            </a:extLst>
          </p:cNvPr>
          <p:cNvCxnSpPr>
            <a:cxnSpLocks/>
          </p:cNvCxnSpPr>
          <p:nvPr/>
        </p:nvCxnSpPr>
        <p:spPr>
          <a:xfrm flipH="1" flipV="1">
            <a:off x="6764386" y="3334338"/>
            <a:ext cx="930168" cy="7167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7EB34FF-6950-344F-91C0-A6965BF4A513}"/>
              </a:ext>
            </a:extLst>
          </p:cNvPr>
          <p:cNvGrpSpPr/>
          <p:nvPr/>
        </p:nvGrpSpPr>
        <p:grpSpPr>
          <a:xfrm>
            <a:off x="1106474" y="4534482"/>
            <a:ext cx="528443" cy="388719"/>
            <a:chOff x="5689478" y="4846320"/>
            <a:chExt cx="528443" cy="388719"/>
          </a:xfrm>
        </p:grpSpPr>
        <p:sp>
          <p:nvSpPr>
            <p:cNvPr id="32" name="Oval 31">
              <a:extLst>
                <a:ext uri="{FF2B5EF4-FFF2-40B4-BE49-F238E27FC236}">
                  <a16:creationId xmlns:a16="http://schemas.microsoft.com/office/drawing/2014/main" id="{F359770B-D5DB-404C-8299-7CAC3A323AE8}"/>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38" name="TextBox 37">
              <a:extLst>
                <a:ext uri="{FF2B5EF4-FFF2-40B4-BE49-F238E27FC236}">
                  <a16:creationId xmlns:a16="http://schemas.microsoft.com/office/drawing/2014/main" id="{DA92C152-A2F7-CA4C-9107-CEF76EFF6822}"/>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15</a:t>
              </a:r>
              <a:endParaRPr lang="en-CN" b="1" dirty="0">
                <a:solidFill>
                  <a:schemeClr val="bg1"/>
                </a:solidFill>
              </a:endParaRPr>
            </a:p>
          </p:txBody>
        </p:sp>
      </p:grpSp>
      <p:sp>
        <p:nvSpPr>
          <p:cNvPr id="43" name="Rectangle 42">
            <a:extLst>
              <a:ext uri="{FF2B5EF4-FFF2-40B4-BE49-F238E27FC236}">
                <a16:creationId xmlns:a16="http://schemas.microsoft.com/office/drawing/2014/main" id="{82B02FC6-7C26-AC48-B11F-DF1C7F41E91C}"/>
              </a:ext>
            </a:extLst>
          </p:cNvPr>
          <p:cNvSpPr>
            <a:spLocks/>
          </p:cNvSpPr>
          <p:nvPr/>
        </p:nvSpPr>
        <p:spPr>
          <a:xfrm>
            <a:off x="9956163" y="1163703"/>
            <a:ext cx="1307507" cy="999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67BD4A"/>
                </a:solidFill>
              </a:rPr>
              <a:t>Hydrogen Generation</a:t>
            </a:r>
            <a:endParaRPr lang="en-CN" b="1" dirty="0">
              <a:solidFill>
                <a:srgbClr val="67BD4A"/>
              </a:solidFill>
            </a:endParaRPr>
          </a:p>
        </p:txBody>
      </p:sp>
      <p:sp>
        <p:nvSpPr>
          <p:cNvPr id="44" name="TextBox 43">
            <a:extLst>
              <a:ext uri="{FF2B5EF4-FFF2-40B4-BE49-F238E27FC236}">
                <a16:creationId xmlns:a16="http://schemas.microsoft.com/office/drawing/2014/main" id="{CA8151ED-1A76-3144-8AFE-CEA61142E70F}"/>
              </a:ext>
            </a:extLst>
          </p:cNvPr>
          <p:cNvSpPr txBox="1"/>
          <p:nvPr/>
        </p:nvSpPr>
        <p:spPr>
          <a:xfrm>
            <a:off x="10353529" y="1001717"/>
            <a:ext cx="537210" cy="369332"/>
          </a:xfrm>
          <a:prstGeom prst="rect">
            <a:avLst/>
          </a:prstGeom>
          <a:noFill/>
        </p:spPr>
        <p:txBody>
          <a:bodyPr wrap="square" rtlCol="0">
            <a:spAutoFit/>
          </a:bodyPr>
          <a:lstStyle/>
          <a:p>
            <a:pPr algn="ctr"/>
            <a:r>
              <a:rPr lang="en-US" altLang="zh-CN" dirty="0"/>
              <a:t>VII</a:t>
            </a:r>
            <a:endParaRPr lang="en-CN" dirty="0"/>
          </a:p>
        </p:txBody>
      </p:sp>
      <p:grpSp>
        <p:nvGrpSpPr>
          <p:cNvPr id="49" name="Group 48">
            <a:extLst>
              <a:ext uri="{FF2B5EF4-FFF2-40B4-BE49-F238E27FC236}">
                <a16:creationId xmlns:a16="http://schemas.microsoft.com/office/drawing/2014/main" id="{D6D42B40-24AB-124F-B6A6-11A60431E73B}"/>
              </a:ext>
            </a:extLst>
          </p:cNvPr>
          <p:cNvGrpSpPr/>
          <p:nvPr/>
        </p:nvGrpSpPr>
        <p:grpSpPr>
          <a:xfrm>
            <a:off x="9674245" y="2286768"/>
            <a:ext cx="528443" cy="388719"/>
            <a:chOff x="5689478" y="4846320"/>
            <a:chExt cx="528443" cy="388719"/>
          </a:xfrm>
        </p:grpSpPr>
        <p:sp>
          <p:nvSpPr>
            <p:cNvPr id="50" name="Oval 49">
              <a:extLst>
                <a:ext uri="{FF2B5EF4-FFF2-40B4-BE49-F238E27FC236}">
                  <a16:creationId xmlns:a16="http://schemas.microsoft.com/office/drawing/2014/main" id="{B3FF47EE-AC3A-7048-965E-8B7533EF155E}"/>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51" name="TextBox 50">
              <a:extLst>
                <a:ext uri="{FF2B5EF4-FFF2-40B4-BE49-F238E27FC236}">
                  <a16:creationId xmlns:a16="http://schemas.microsoft.com/office/drawing/2014/main" id="{8A83675F-64B4-7840-AA37-C3B4437E4498}"/>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14</a:t>
              </a:r>
              <a:endParaRPr lang="en-CN" b="1" dirty="0">
                <a:solidFill>
                  <a:schemeClr val="bg1"/>
                </a:solidFill>
              </a:endParaRPr>
            </a:p>
          </p:txBody>
        </p:sp>
      </p:grpSp>
      <p:grpSp>
        <p:nvGrpSpPr>
          <p:cNvPr id="59" name="Group 58">
            <a:extLst>
              <a:ext uri="{FF2B5EF4-FFF2-40B4-BE49-F238E27FC236}">
                <a16:creationId xmlns:a16="http://schemas.microsoft.com/office/drawing/2014/main" id="{F1AD63CD-7552-3E4F-999C-82BF53C9AEED}"/>
              </a:ext>
            </a:extLst>
          </p:cNvPr>
          <p:cNvGrpSpPr/>
          <p:nvPr/>
        </p:nvGrpSpPr>
        <p:grpSpPr>
          <a:xfrm>
            <a:off x="4317717" y="6134024"/>
            <a:ext cx="584714" cy="388719"/>
            <a:chOff x="5689478" y="4846320"/>
            <a:chExt cx="584714" cy="388719"/>
          </a:xfrm>
        </p:grpSpPr>
        <p:sp>
          <p:nvSpPr>
            <p:cNvPr id="60" name="Oval 59">
              <a:extLst>
                <a:ext uri="{FF2B5EF4-FFF2-40B4-BE49-F238E27FC236}">
                  <a16:creationId xmlns:a16="http://schemas.microsoft.com/office/drawing/2014/main" id="{14A8D32E-9B08-4243-A0E0-59B496A384D4}"/>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61" name="TextBox 60">
              <a:extLst>
                <a:ext uri="{FF2B5EF4-FFF2-40B4-BE49-F238E27FC236}">
                  <a16:creationId xmlns:a16="http://schemas.microsoft.com/office/drawing/2014/main" id="{53D3F6BE-B16F-FF4F-80E4-A2244FB47EB7}"/>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7</a:t>
              </a:r>
              <a:endParaRPr lang="en-CN" b="1" dirty="0">
                <a:solidFill>
                  <a:schemeClr val="bg1"/>
                </a:solidFill>
              </a:endParaRPr>
            </a:p>
          </p:txBody>
        </p:sp>
      </p:grpSp>
      <p:grpSp>
        <p:nvGrpSpPr>
          <p:cNvPr id="64" name="Group 63">
            <a:extLst>
              <a:ext uri="{FF2B5EF4-FFF2-40B4-BE49-F238E27FC236}">
                <a16:creationId xmlns:a16="http://schemas.microsoft.com/office/drawing/2014/main" id="{979DD05C-C977-6343-B59E-5051C8DB1972}"/>
              </a:ext>
            </a:extLst>
          </p:cNvPr>
          <p:cNvGrpSpPr/>
          <p:nvPr/>
        </p:nvGrpSpPr>
        <p:grpSpPr>
          <a:xfrm>
            <a:off x="4317717" y="5646555"/>
            <a:ext cx="584714" cy="388719"/>
            <a:chOff x="5689478" y="4846320"/>
            <a:chExt cx="584714" cy="388719"/>
          </a:xfrm>
        </p:grpSpPr>
        <p:sp>
          <p:nvSpPr>
            <p:cNvPr id="65" name="Oval 64">
              <a:extLst>
                <a:ext uri="{FF2B5EF4-FFF2-40B4-BE49-F238E27FC236}">
                  <a16:creationId xmlns:a16="http://schemas.microsoft.com/office/drawing/2014/main" id="{F544F690-925D-BE47-AD0F-27A5831D3950}"/>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66" name="TextBox 65">
              <a:extLst>
                <a:ext uri="{FF2B5EF4-FFF2-40B4-BE49-F238E27FC236}">
                  <a16:creationId xmlns:a16="http://schemas.microsoft.com/office/drawing/2014/main" id="{A6DE2DFB-AA33-544B-99B1-22471A00CF73}"/>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6</a:t>
              </a:r>
              <a:endParaRPr lang="en-CN" b="1" dirty="0">
                <a:solidFill>
                  <a:schemeClr val="bg1"/>
                </a:solidFill>
              </a:endParaRPr>
            </a:p>
          </p:txBody>
        </p:sp>
      </p:grpSp>
      <p:grpSp>
        <p:nvGrpSpPr>
          <p:cNvPr id="78" name="Group 77">
            <a:extLst>
              <a:ext uri="{FF2B5EF4-FFF2-40B4-BE49-F238E27FC236}">
                <a16:creationId xmlns:a16="http://schemas.microsoft.com/office/drawing/2014/main" id="{691E656C-6EA2-1346-BCF8-0F652429B346}"/>
              </a:ext>
            </a:extLst>
          </p:cNvPr>
          <p:cNvGrpSpPr/>
          <p:nvPr/>
        </p:nvGrpSpPr>
        <p:grpSpPr>
          <a:xfrm>
            <a:off x="4317717" y="5081670"/>
            <a:ext cx="584714" cy="388719"/>
            <a:chOff x="5689478" y="4846320"/>
            <a:chExt cx="584714" cy="388719"/>
          </a:xfrm>
        </p:grpSpPr>
        <p:sp>
          <p:nvSpPr>
            <p:cNvPr id="79" name="Oval 78">
              <a:extLst>
                <a:ext uri="{FF2B5EF4-FFF2-40B4-BE49-F238E27FC236}">
                  <a16:creationId xmlns:a16="http://schemas.microsoft.com/office/drawing/2014/main" id="{B088FCD3-7571-8345-AC47-390D45D055CE}"/>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80" name="TextBox 79">
              <a:extLst>
                <a:ext uri="{FF2B5EF4-FFF2-40B4-BE49-F238E27FC236}">
                  <a16:creationId xmlns:a16="http://schemas.microsoft.com/office/drawing/2014/main" id="{0C16F2B8-6646-5547-A157-E96766F4E584}"/>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2</a:t>
              </a:r>
              <a:endParaRPr lang="en-CN" b="1" dirty="0">
                <a:solidFill>
                  <a:schemeClr val="bg1"/>
                </a:solidFill>
              </a:endParaRPr>
            </a:p>
          </p:txBody>
        </p:sp>
      </p:grpSp>
      <p:grpSp>
        <p:nvGrpSpPr>
          <p:cNvPr id="83" name="Group 82">
            <a:extLst>
              <a:ext uri="{FF2B5EF4-FFF2-40B4-BE49-F238E27FC236}">
                <a16:creationId xmlns:a16="http://schemas.microsoft.com/office/drawing/2014/main" id="{7B8589E5-8681-5644-89A9-3557622CB79B}"/>
              </a:ext>
            </a:extLst>
          </p:cNvPr>
          <p:cNvGrpSpPr/>
          <p:nvPr/>
        </p:nvGrpSpPr>
        <p:grpSpPr>
          <a:xfrm>
            <a:off x="4317717" y="4510492"/>
            <a:ext cx="584714" cy="388719"/>
            <a:chOff x="5689478" y="4846320"/>
            <a:chExt cx="584714" cy="388719"/>
          </a:xfrm>
        </p:grpSpPr>
        <p:sp>
          <p:nvSpPr>
            <p:cNvPr id="84" name="Oval 83">
              <a:extLst>
                <a:ext uri="{FF2B5EF4-FFF2-40B4-BE49-F238E27FC236}">
                  <a16:creationId xmlns:a16="http://schemas.microsoft.com/office/drawing/2014/main" id="{1FFE4D9E-E631-2C42-816E-8530C3C5C2A0}"/>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85" name="TextBox 84">
              <a:extLst>
                <a:ext uri="{FF2B5EF4-FFF2-40B4-BE49-F238E27FC236}">
                  <a16:creationId xmlns:a16="http://schemas.microsoft.com/office/drawing/2014/main" id="{5D41C893-6BE7-C643-B89E-05875BDD2EE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1</a:t>
              </a:r>
              <a:endParaRPr lang="en-CN" b="1" dirty="0">
                <a:solidFill>
                  <a:schemeClr val="bg1"/>
                </a:solidFill>
              </a:endParaRPr>
            </a:p>
          </p:txBody>
        </p:sp>
      </p:grpSp>
      <p:sp>
        <p:nvSpPr>
          <p:cNvPr id="86" name="Rectangle 85">
            <a:extLst>
              <a:ext uri="{FF2B5EF4-FFF2-40B4-BE49-F238E27FC236}">
                <a16:creationId xmlns:a16="http://schemas.microsoft.com/office/drawing/2014/main" id="{4483D7AE-E53B-8D4D-BA7B-9E89488CE515}"/>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7" name="Rectangle 86">
            <a:extLst>
              <a:ext uri="{FF2B5EF4-FFF2-40B4-BE49-F238E27FC236}">
                <a16:creationId xmlns:a16="http://schemas.microsoft.com/office/drawing/2014/main" id="{DEF09CB3-FDBE-5346-84CB-65A3C8D50A18}"/>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TextBox 87">
            <a:extLst>
              <a:ext uri="{FF2B5EF4-FFF2-40B4-BE49-F238E27FC236}">
                <a16:creationId xmlns:a16="http://schemas.microsoft.com/office/drawing/2014/main" id="{CE9A0D70-DC03-7C47-AE02-6A79522577EF}"/>
              </a:ext>
            </a:extLst>
          </p:cNvPr>
          <p:cNvSpPr txBox="1"/>
          <p:nvPr/>
        </p:nvSpPr>
        <p:spPr>
          <a:xfrm>
            <a:off x="1624363" y="284138"/>
            <a:ext cx="9770466" cy="707886"/>
          </a:xfrm>
          <a:prstGeom prst="rect">
            <a:avLst/>
          </a:prstGeom>
          <a:noFill/>
        </p:spPr>
        <p:txBody>
          <a:bodyPr wrap="square" rtlCol="0">
            <a:spAutoFit/>
          </a:bodyPr>
          <a:lstStyle/>
          <a:p>
            <a:r>
              <a:rPr lang="en-US" altLang="zh-CN" sz="4000" b="1" dirty="0"/>
              <a:t>Cooperative</a:t>
            </a:r>
            <a:r>
              <a:rPr lang="zh-CN" altLang="en-US" sz="4000" b="1" dirty="0"/>
              <a:t> </a:t>
            </a:r>
            <a:r>
              <a:rPr lang="en-US" altLang="zh-CN" sz="4000" b="1" dirty="0"/>
              <a:t>owners</a:t>
            </a:r>
            <a:r>
              <a:rPr lang="zh-CN" altLang="en-US" sz="4000" b="1" dirty="0"/>
              <a:t> </a:t>
            </a:r>
            <a:r>
              <a:rPr lang="en-US" altLang="zh-CN" sz="4000" b="1" dirty="0"/>
              <a:t>for</a:t>
            </a:r>
            <a:r>
              <a:rPr lang="zh-CN" altLang="en-US" sz="4000" b="1" dirty="0"/>
              <a:t> </a:t>
            </a:r>
            <a:r>
              <a:rPr lang="en-US" altLang="zh-CN" sz="4000" b="1" dirty="0"/>
              <a:t>cross-linking</a:t>
            </a:r>
            <a:endParaRPr lang="en-CN" sz="4000" b="1" dirty="0"/>
          </a:p>
        </p:txBody>
      </p:sp>
      <p:cxnSp>
        <p:nvCxnSpPr>
          <p:cNvPr id="93" name="Straight Connector 92">
            <a:extLst>
              <a:ext uri="{FF2B5EF4-FFF2-40B4-BE49-F238E27FC236}">
                <a16:creationId xmlns:a16="http://schemas.microsoft.com/office/drawing/2014/main" id="{3D434AED-58AE-154A-9D85-4D42E30D572F}"/>
              </a:ext>
            </a:extLst>
          </p:cNvPr>
          <p:cNvCxnSpPr>
            <a:cxnSpLocks/>
          </p:cNvCxnSpPr>
          <p:nvPr/>
        </p:nvCxnSpPr>
        <p:spPr>
          <a:xfrm flipH="1">
            <a:off x="4508228" y="3860863"/>
            <a:ext cx="970202" cy="5616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06234CE-8487-EC49-9EA8-3A07F27D78B7}"/>
              </a:ext>
            </a:extLst>
          </p:cNvPr>
          <p:cNvCxnSpPr>
            <a:cxnSpLocks/>
          </p:cNvCxnSpPr>
          <p:nvPr/>
        </p:nvCxnSpPr>
        <p:spPr>
          <a:xfrm>
            <a:off x="7688352" y="4031660"/>
            <a:ext cx="0" cy="27449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28F7705-BA82-2A4F-9CA8-AFF9E51DA18C}"/>
              </a:ext>
            </a:extLst>
          </p:cNvPr>
          <p:cNvGrpSpPr/>
          <p:nvPr/>
        </p:nvGrpSpPr>
        <p:grpSpPr>
          <a:xfrm>
            <a:off x="7514867" y="5286843"/>
            <a:ext cx="528443" cy="388719"/>
            <a:chOff x="5689478" y="4846320"/>
            <a:chExt cx="528443" cy="388719"/>
          </a:xfrm>
        </p:grpSpPr>
        <p:sp>
          <p:nvSpPr>
            <p:cNvPr id="55" name="Oval 54">
              <a:extLst>
                <a:ext uri="{FF2B5EF4-FFF2-40B4-BE49-F238E27FC236}">
                  <a16:creationId xmlns:a16="http://schemas.microsoft.com/office/drawing/2014/main" id="{1965022A-6E5A-FC4C-BAC2-BBAA611A4C4C}"/>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56" name="TextBox 55">
              <a:extLst>
                <a:ext uri="{FF2B5EF4-FFF2-40B4-BE49-F238E27FC236}">
                  <a16:creationId xmlns:a16="http://schemas.microsoft.com/office/drawing/2014/main" id="{EDBA757B-9EB6-EE44-AB73-76A78EDE2FB6}"/>
                </a:ext>
              </a:extLst>
            </p:cNvPr>
            <p:cNvSpPr txBox="1"/>
            <p:nvPr/>
          </p:nvSpPr>
          <p:spPr>
            <a:xfrm>
              <a:off x="5689479" y="4856013"/>
              <a:ext cx="528442" cy="369332"/>
            </a:xfrm>
            <a:prstGeom prst="rect">
              <a:avLst/>
            </a:prstGeom>
            <a:noFill/>
          </p:spPr>
          <p:txBody>
            <a:bodyPr wrap="square" rtlCol="0">
              <a:spAutoFit/>
            </a:bodyPr>
            <a:lstStyle/>
            <a:p>
              <a:r>
                <a:rPr lang="en-US" altLang="zh-CN" b="1" dirty="0">
                  <a:solidFill>
                    <a:schemeClr val="bg1"/>
                  </a:solidFill>
                </a:rPr>
                <a:t>13</a:t>
              </a:r>
              <a:endParaRPr lang="en-CN" b="1" dirty="0">
                <a:solidFill>
                  <a:schemeClr val="bg1"/>
                </a:solidFill>
              </a:endParaRPr>
            </a:p>
          </p:txBody>
        </p:sp>
      </p:grpSp>
      <p:grpSp>
        <p:nvGrpSpPr>
          <p:cNvPr id="92" name="Group 91">
            <a:extLst>
              <a:ext uri="{FF2B5EF4-FFF2-40B4-BE49-F238E27FC236}">
                <a16:creationId xmlns:a16="http://schemas.microsoft.com/office/drawing/2014/main" id="{B2EF353D-CF65-D140-B97B-F396FAC289C9}"/>
              </a:ext>
            </a:extLst>
          </p:cNvPr>
          <p:cNvGrpSpPr/>
          <p:nvPr/>
        </p:nvGrpSpPr>
        <p:grpSpPr>
          <a:xfrm>
            <a:off x="7395995" y="4359318"/>
            <a:ext cx="877071" cy="388719"/>
            <a:chOff x="7467517" y="3985944"/>
            <a:chExt cx="877071" cy="388719"/>
          </a:xfrm>
        </p:grpSpPr>
        <p:grpSp>
          <p:nvGrpSpPr>
            <p:cNvPr id="69" name="Group 68">
              <a:extLst>
                <a:ext uri="{FF2B5EF4-FFF2-40B4-BE49-F238E27FC236}">
                  <a16:creationId xmlns:a16="http://schemas.microsoft.com/office/drawing/2014/main" id="{30D8877E-14B4-CC49-9DF0-2C0BB44C3FBF}"/>
                </a:ext>
              </a:extLst>
            </p:cNvPr>
            <p:cNvGrpSpPr/>
            <p:nvPr/>
          </p:nvGrpSpPr>
          <p:grpSpPr>
            <a:xfrm>
              <a:off x="7759874" y="3985944"/>
              <a:ext cx="584714" cy="388719"/>
              <a:chOff x="5689478" y="4846320"/>
              <a:chExt cx="584714" cy="388719"/>
            </a:xfrm>
          </p:grpSpPr>
          <p:sp>
            <p:nvSpPr>
              <p:cNvPr id="70" name="Oval 69">
                <a:extLst>
                  <a:ext uri="{FF2B5EF4-FFF2-40B4-BE49-F238E27FC236}">
                    <a16:creationId xmlns:a16="http://schemas.microsoft.com/office/drawing/2014/main" id="{7B5BF408-F32B-F540-9C63-48F5969A8B34}"/>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71" name="TextBox 70">
                <a:extLst>
                  <a:ext uri="{FF2B5EF4-FFF2-40B4-BE49-F238E27FC236}">
                    <a16:creationId xmlns:a16="http://schemas.microsoft.com/office/drawing/2014/main" id="{889ED058-4668-CC48-B18D-B4D6D15D92B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5</a:t>
                </a:r>
                <a:endParaRPr lang="en-CN" b="1" dirty="0">
                  <a:solidFill>
                    <a:schemeClr val="bg1"/>
                  </a:solidFill>
                </a:endParaRPr>
              </a:p>
            </p:txBody>
          </p:sp>
        </p:grpSp>
        <p:grpSp>
          <p:nvGrpSpPr>
            <p:cNvPr id="73" name="Group 72">
              <a:extLst>
                <a:ext uri="{FF2B5EF4-FFF2-40B4-BE49-F238E27FC236}">
                  <a16:creationId xmlns:a16="http://schemas.microsoft.com/office/drawing/2014/main" id="{473A3C49-3BE8-1645-9B21-2785992D1429}"/>
                </a:ext>
              </a:extLst>
            </p:cNvPr>
            <p:cNvGrpSpPr/>
            <p:nvPr/>
          </p:nvGrpSpPr>
          <p:grpSpPr>
            <a:xfrm>
              <a:off x="7467517" y="3985944"/>
              <a:ext cx="584714" cy="388719"/>
              <a:chOff x="5689478" y="4846320"/>
              <a:chExt cx="584714" cy="388719"/>
            </a:xfrm>
          </p:grpSpPr>
          <p:sp>
            <p:nvSpPr>
              <p:cNvPr id="74" name="Oval 73">
                <a:extLst>
                  <a:ext uri="{FF2B5EF4-FFF2-40B4-BE49-F238E27FC236}">
                    <a16:creationId xmlns:a16="http://schemas.microsoft.com/office/drawing/2014/main" id="{DED8DB39-A02F-6C47-B5BC-B59FE7E1C4D2}"/>
                  </a:ext>
                </a:extLst>
              </p:cNvPr>
              <p:cNvSpPr>
                <a:spLocks/>
              </p:cNvSpPr>
              <p:nvPr/>
            </p:nvSpPr>
            <p:spPr>
              <a:xfrm>
                <a:off x="5689478" y="4846320"/>
                <a:ext cx="388719" cy="388719"/>
              </a:xfrm>
              <a:prstGeom prst="ellipse">
                <a:avLst/>
              </a:prstGeom>
              <a:solidFill>
                <a:srgbClr val="67BD4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600" b="1" dirty="0">
                  <a:solidFill>
                    <a:schemeClr val="bg1"/>
                  </a:solidFill>
                </a:endParaRPr>
              </a:p>
            </p:txBody>
          </p:sp>
          <p:sp>
            <p:nvSpPr>
              <p:cNvPr id="75" name="TextBox 74">
                <a:extLst>
                  <a:ext uri="{FF2B5EF4-FFF2-40B4-BE49-F238E27FC236}">
                    <a16:creationId xmlns:a16="http://schemas.microsoft.com/office/drawing/2014/main" id="{43B2E328-8D9A-564B-8A63-62103253F75F}"/>
                  </a:ext>
                </a:extLst>
              </p:cNvPr>
              <p:cNvSpPr txBox="1"/>
              <p:nvPr/>
            </p:nvSpPr>
            <p:spPr>
              <a:xfrm>
                <a:off x="5745750" y="4856013"/>
                <a:ext cx="528442" cy="369332"/>
              </a:xfrm>
              <a:prstGeom prst="rect">
                <a:avLst/>
              </a:prstGeom>
              <a:noFill/>
            </p:spPr>
            <p:txBody>
              <a:bodyPr wrap="square" rtlCol="0">
                <a:spAutoFit/>
              </a:bodyPr>
              <a:lstStyle/>
              <a:p>
                <a:r>
                  <a:rPr lang="en-US" altLang="zh-CN" b="1" dirty="0">
                    <a:solidFill>
                      <a:schemeClr val="bg1"/>
                    </a:solidFill>
                  </a:rPr>
                  <a:t>3</a:t>
                </a:r>
                <a:endParaRPr lang="en-CN" b="1" dirty="0">
                  <a:solidFill>
                    <a:schemeClr val="bg1"/>
                  </a:solidFill>
                </a:endParaRPr>
              </a:p>
            </p:txBody>
          </p:sp>
        </p:grpSp>
      </p:grpSp>
      <p:sp>
        <p:nvSpPr>
          <p:cNvPr id="2" name="Rectangle 1">
            <a:extLst>
              <a:ext uri="{FF2B5EF4-FFF2-40B4-BE49-F238E27FC236}">
                <a16:creationId xmlns:a16="http://schemas.microsoft.com/office/drawing/2014/main" id="{7006EDED-EAF5-E743-A2B2-A0A21F4F5B51}"/>
              </a:ext>
            </a:extLst>
          </p:cNvPr>
          <p:cNvSpPr/>
          <p:nvPr/>
        </p:nvSpPr>
        <p:spPr>
          <a:xfrm>
            <a:off x="5478430" y="4904685"/>
            <a:ext cx="5459913" cy="106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此页需要学长和璀璨把好专利的拥有者弄上去</a:t>
            </a:r>
            <a:endParaRPr lang="en-US" dirty="0"/>
          </a:p>
          <a:p>
            <a:pPr algn="ctr"/>
            <a:r>
              <a:rPr lang="en-US" dirty="0" err="1"/>
              <a:t>即</a:t>
            </a:r>
            <a:r>
              <a:rPr lang="zh-CN" altLang="en-US" dirty="0"/>
              <a:t>，交换许可的对象。</a:t>
            </a:r>
            <a:endParaRPr lang="en-US" altLang="zh-CN" dirty="0"/>
          </a:p>
          <a:p>
            <a:pPr algn="ctr"/>
            <a:r>
              <a:rPr lang="zh-CN" altLang="en-US" dirty="0"/>
              <a:t>我弄了个“</a:t>
            </a:r>
            <a:r>
              <a:rPr lang="en-US" altLang="zh-CN" dirty="0"/>
              <a:t>15</a:t>
            </a:r>
            <a:r>
              <a:rPr lang="zh-CN" altLang="en-US" dirty="0"/>
              <a:t>”的示范</a:t>
            </a:r>
            <a:endParaRPr lang="en-CN" dirty="0"/>
          </a:p>
        </p:txBody>
      </p:sp>
      <p:sp>
        <p:nvSpPr>
          <p:cNvPr id="72" name="TextBox 71">
            <a:extLst>
              <a:ext uri="{FF2B5EF4-FFF2-40B4-BE49-F238E27FC236}">
                <a16:creationId xmlns:a16="http://schemas.microsoft.com/office/drawing/2014/main" id="{338961B2-24B6-4449-9409-DB68C076F20B}"/>
              </a:ext>
            </a:extLst>
          </p:cNvPr>
          <p:cNvSpPr txBox="1"/>
          <p:nvPr/>
        </p:nvSpPr>
        <p:spPr>
          <a:xfrm>
            <a:off x="1562527" y="4529879"/>
            <a:ext cx="2743200" cy="369332"/>
          </a:xfrm>
          <a:prstGeom prst="rect">
            <a:avLst/>
          </a:prstGeom>
          <a:noFill/>
        </p:spPr>
        <p:txBody>
          <a:bodyPr wrap="square" rtlCol="0">
            <a:spAutoFit/>
          </a:bodyPr>
          <a:lstStyle/>
          <a:p>
            <a:r>
              <a:rPr lang="en-CN" dirty="0"/>
              <a:t>Hunt</a:t>
            </a:r>
            <a:r>
              <a:rPr lang="zh-CN" altLang="en-US" dirty="0"/>
              <a:t> </a:t>
            </a:r>
            <a:r>
              <a:rPr lang="en-US" altLang="zh-CN" dirty="0"/>
              <a:t>Robert</a:t>
            </a:r>
            <a:r>
              <a:rPr lang="zh-CN" altLang="en-US" dirty="0"/>
              <a:t> </a:t>
            </a:r>
            <a:r>
              <a:rPr lang="en-US" altLang="zh-CN" dirty="0"/>
              <a:t>Daniel</a:t>
            </a:r>
            <a:endParaRPr lang="en-CN" dirty="0"/>
          </a:p>
        </p:txBody>
      </p:sp>
      <p:sp>
        <p:nvSpPr>
          <p:cNvPr id="3" name="Slide Number Placeholder 2">
            <a:extLst>
              <a:ext uri="{FF2B5EF4-FFF2-40B4-BE49-F238E27FC236}">
                <a16:creationId xmlns:a16="http://schemas.microsoft.com/office/drawing/2014/main" id="{DC7B8141-AEDB-9F42-9072-329DD7A352ED}"/>
              </a:ext>
            </a:extLst>
          </p:cNvPr>
          <p:cNvSpPr>
            <a:spLocks noGrp="1"/>
          </p:cNvSpPr>
          <p:nvPr>
            <p:ph type="sldNum" sz="quarter" idx="12"/>
          </p:nvPr>
        </p:nvSpPr>
        <p:spPr/>
        <p:txBody>
          <a:bodyPr/>
          <a:lstStyle/>
          <a:p>
            <a:fld id="{73AB32EF-5685-C143-9CE0-3404BB7CA47A}" type="slidenum">
              <a:rPr lang="en-CN" smtClean="0"/>
              <a:t>25</a:t>
            </a:fld>
            <a:endParaRPr lang="en-CN"/>
          </a:p>
        </p:txBody>
      </p:sp>
    </p:spTree>
    <p:extLst>
      <p:ext uri="{BB962C8B-B14F-4D97-AF65-F5344CB8AC3E}">
        <p14:creationId xmlns:p14="http://schemas.microsoft.com/office/powerpoint/2010/main" val="302878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BB529D-C471-E541-861F-5F40B132B026}"/>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684E0BCA-03DD-2840-B2B1-61D06C96EB25}"/>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8E6E8C05-1F1A-0841-9816-305747DCF1D1}"/>
              </a:ext>
            </a:extLst>
          </p:cNvPr>
          <p:cNvSpPr txBox="1"/>
          <p:nvPr/>
        </p:nvSpPr>
        <p:spPr>
          <a:xfrm>
            <a:off x="1624363" y="284138"/>
            <a:ext cx="9770466" cy="707886"/>
          </a:xfrm>
          <a:prstGeom prst="rect">
            <a:avLst/>
          </a:prstGeom>
          <a:noFill/>
        </p:spPr>
        <p:txBody>
          <a:bodyPr wrap="square" rtlCol="0">
            <a:spAutoFit/>
          </a:bodyPr>
          <a:lstStyle/>
          <a:p>
            <a:r>
              <a:rPr lang="en-CN" sz="4000" b="1" dirty="0"/>
              <a:t>Market</a:t>
            </a:r>
            <a:r>
              <a:rPr lang="zh-CN" altLang="en-US" sz="4000" b="1" dirty="0"/>
              <a:t> </a:t>
            </a:r>
            <a:r>
              <a:rPr lang="en-US" altLang="zh-CN" sz="4000" b="1" dirty="0"/>
              <a:t>layout</a:t>
            </a:r>
            <a:endParaRPr lang="en-CN" sz="4000" b="1" dirty="0"/>
          </a:p>
        </p:txBody>
      </p:sp>
      <p:sp>
        <p:nvSpPr>
          <p:cNvPr id="2" name="Slide Number Placeholder 1">
            <a:extLst>
              <a:ext uri="{FF2B5EF4-FFF2-40B4-BE49-F238E27FC236}">
                <a16:creationId xmlns:a16="http://schemas.microsoft.com/office/drawing/2014/main" id="{B5BB1D96-9E3C-8C4B-AC3E-7DAB4BDCFF3E}"/>
              </a:ext>
            </a:extLst>
          </p:cNvPr>
          <p:cNvSpPr>
            <a:spLocks noGrp="1"/>
          </p:cNvSpPr>
          <p:nvPr>
            <p:ph type="sldNum" sz="quarter" idx="12"/>
          </p:nvPr>
        </p:nvSpPr>
        <p:spPr/>
        <p:txBody>
          <a:bodyPr/>
          <a:lstStyle/>
          <a:p>
            <a:fld id="{73AB32EF-5685-C143-9CE0-3404BB7CA47A}" type="slidenum">
              <a:rPr lang="en-CN" smtClean="0"/>
              <a:t>26</a:t>
            </a:fld>
            <a:endParaRPr lang="en-CN"/>
          </a:p>
        </p:txBody>
      </p:sp>
      <p:pic>
        <p:nvPicPr>
          <p:cNvPr id="8" name="Picture 7">
            <a:extLst>
              <a:ext uri="{FF2B5EF4-FFF2-40B4-BE49-F238E27FC236}">
                <a16:creationId xmlns:a16="http://schemas.microsoft.com/office/drawing/2014/main" id="{962EAB3D-E3E5-C64D-8C59-304B6EAAB22E}"/>
              </a:ext>
            </a:extLst>
          </p:cNvPr>
          <p:cNvPicPr>
            <a:picLocks noChangeAspect="1"/>
          </p:cNvPicPr>
          <p:nvPr/>
        </p:nvPicPr>
        <p:blipFill>
          <a:blip r:embed="rId2"/>
          <a:stretch>
            <a:fillRect/>
          </a:stretch>
        </p:blipFill>
        <p:spPr>
          <a:xfrm>
            <a:off x="1935202" y="1129762"/>
            <a:ext cx="7375878" cy="5444100"/>
          </a:xfrm>
          <a:prstGeom prst="rect">
            <a:avLst/>
          </a:prstGeom>
        </p:spPr>
      </p:pic>
      <p:sp>
        <p:nvSpPr>
          <p:cNvPr id="15" name="Freeform 14">
            <a:extLst>
              <a:ext uri="{FF2B5EF4-FFF2-40B4-BE49-F238E27FC236}">
                <a16:creationId xmlns:a16="http://schemas.microsoft.com/office/drawing/2014/main" id="{228C0E21-D422-7648-B2E8-7193066C8009}"/>
              </a:ext>
            </a:extLst>
          </p:cNvPr>
          <p:cNvSpPr/>
          <p:nvPr/>
        </p:nvSpPr>
        <p:spPr>
          <a:xfrm>
            <a:off x="4739780" y="3540155"/>
            <a:ext cx="1996580" cy="897622"/>
          </a:xfrm>
          <a:custGeom>
            <a:avLst/>
            <a:gdLst>
              <a:gd name="connsiteX0" fmla="*/ 0 w 1996580"/>
              <a:gd name="connsiteY0" fmla="*/ 167780 h 897622"/>
              <a:gd name="connsiteX1" fmla="*/ 1300294 w 1996580"/>
              <a:gd name="connsiteY1" fmla="*/ 377504 h 897622"/>
              <a:gd name="connsiteX2" fmla="*/ 1124125 w 1996580"/>
              <a:gd name="connsiteY2" fmla="*/ 0 h 897622"/>
              <a:gd name="connsiteX3" fmla="*/ 1996580 w 1996580"/>
              <a:gd name="connsiteY3" fmla="*/ 612396 h 897622"/>
              <a:gd name="connsiteX4" fmla="*/ 1174459 w 1996580"/>
              <a:gd name="connsiteY4" fmla="*/ 897622 h 897622"/>
              <a:gd name="connsiteX5" fmla="*/ 1325461 w 1996580"/>
              <a:gd name="connsiteY5" fmla="*/ 620785 h 897622"/>
              <a:gd name="connsiteX6" fmla="*/ 25167 w 1996580"/>
              <a:gd name="connsiteY6" fmla="*/ 629174 h 897622"/>
              <a:gd name="connsiteX7" fmla="*/ 268448 w 1996580"/>
              <a:gd name="connsiteY7" fmla="*/ 402671 h 897622"/>
              <a:gd name="connsiteX8" fmla="*/ 0 w 1996580"/>
              <a:gd name="connsiteY8" fmla="*/ 167780 h 89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6580" h="897622">
                <a:moveTo>
                  <a:pt x="0" y="167780"/>
                </a:moveTo>
                <a:lnTo>
                  <a:pt x="1300294" y="377504"/>
                </a:lnTo>
                <a:lnTo>
                  <a:pt x="1124125" y="0"/>
                </a:lnTo>
                <a:lnTo>
                  <a:pt x="1996580" y="612396"/>
                </a:lnTo>
                <a:lnTo>
                  <a:pt x="1174459" y="897622"/>
                </a:lnTo>
                <a:lnTo>
                  <a:pt x="1325461" y="620785"/>
                </a:lnTo>
                <a:lnTo>
                  <a:pt x="25167" y="629174"/>
                </a:lnTo>
                <a:lnTo>
                  <a:pt x="268448" y="402671"/>
                </a:lnTo>
                <a:lnTo>
                  <a:pt x="0" y="167780"/>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2502697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B9FEDB-971A-0F4E-B6E5-2559DFA22C4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406549FB-E824-E646-9B9B-1AD3F40B9C7E}"/>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CD36B967-E931-C34A-86F2-F6ECEE7F5350}"/>
              </a:ext>
            </a:extLst>
          </p:cNvPr>
          <p:cNvSpPr txBox="1"/>
          <p:nvPr/>
        </p:nvSpPr>
        <p:spPr>
          <a:xfrm>
            <a:off x="1624363" y="284138"/>
            <a:ext cx="2634845" cy="707886"/>
          </a:xfrm>
          <a:prstGeom prst="rect">
            <a:avLst/>
          </a:prstGeom>
          <a:noFill/>
        </p:spPr>
        <p:txBody>
          <a:bodyPr wrap="square" rtlCol="0">
            <a:spAutoFit/>
          </a:bodyPr>
          <a:lstStyle/>
          <a:p>
            <a:r>
              <a:rPr lang="en-US" altLang="zh-CN" sz="4000" b="1" dirty="0"/>
              <a:t>Feedback</a:t>
            </a:r>
            <a:endParaRPr lang="en-CN" sz="4000" b="1" dirty="0"/>
          </a:p>
        </p:txBody>
      </p:sp>
      <p:pic>
        <p:nvPicPr>
          <p:cNvPr id="14" name="Picture 13" descr="A person in a suit and tie&#10;&#10;Description automatically generated with medium confidence">
            <a:extLst>
              <a:ext uri="{FF2B5EF4-FFF2-40B4-BE49-F238E27FC236}">
                <a16:creationId xmlns:a16="http://schemas.microsoft.com/office/drawing/2014/main" id="{F76B7E58-FC09-9A43-9130-44CDAF5433C6}"/>
              </a:ext>
            </a:extLst>
          </p:cNvPr>
          <p:cNvPicPr>
            <a:picLocks noChangeAspect="1"/>
          </p:cNvPicPr>
          <p:nvPr/>
        </p:nvPicPr>
        <p:blipFill rotWithShape="1">
          <a:blip r:embed="rId2"/>
          <a:srcRect t="2935" b="25594"/>
          <a:stretch/>
        </p:blipFill>
        <p:spPr>
          <a:xfrm>
            <a:off x="706180" y="1431468"/>
            <a:ext cx="1951731" cy="1952419"/>
          </a:xfrm>
          <a:prstGeom prst="ellipse">
            <a:avLst/>
          </a:prstGeom>
          <a:ln>
            <a:solidFill>
              <a:schemeClr val="bg1">
                <a:lumMod val="65000"/>
              </a:schemeClr>
            </a:solidFill>
          </a:ln>
        </p:spPr>
      </p:pic>
      <p:sp>
        <p:nvSpPr>
          <p:cNvPr id="15" name="TextBox 14">
            <a:extLst>
              <a:ext uri="{FF2B5EF4-FFF2-40B4-BE49-F238E27FC236}">
                <a16:creationId xmlns:a16="http://schemas.microsoft.com/office/drawing/2014/main" id="{F02281DD-BC62-CE46-8A77-F32D0C2FB481}"/>
              </a:ext>
            </a:extLst>
          </p:cNvPr>
          <p:cNvSpPr txBox="1"/>
          <p:nvPr/>
        </p:nvSpPr>
        <p:spPr>
          <a:xfrm>
            <a:off x="0" y="3703098"/>
            <a:ext cx="1659467" cy="830997"/>
          </a:xfrm>
          <a:prstGeom prst="rect">
            <a:avLst/>
          </a:prstGeom>
          <a:noFill/>
        </p:spPr>
        <p:txBody>
          <a:bodyPr wrap="square" rtlCol="0">
            <a:spAutoFit/>
          </a:bodyPr>
          <a:lstStyle/>
          <a:p>
            <a:r>
              <a:rPr lang="zh-CN" altLang="en-US" sz="4800" dirty="0">
                <a:solidFill>
                  <a:srgbClr val="67BD4A"/>
                </a:solidFill>
              </a:rPr>
              <a:t>“</a:t>
            </a:r>
            <a:endParaRPr lang="en-CN" sz="4800" dirty="0">
              <a:solidFill>
                <a:srgbClr val="67BD4A"/>
              </a:solidFill>
            </a:endParaRPr>
          </a:p>
        </p:txBody>
      </p:sp>
      <p:sp>
        <p:nvSpPr>
          <p:cNvPr id="17" name="TextBox 16">
            <a:extLst>
              <a:ext uri="{FF2B5EF4-FFF2-40B4-BE49-F238E27FC236}">
                <a16:creationId xmlns:a16="http://schemas.microsoft.com/office/drawing/2014/main" id="{5674A782-4DD7-B740-A1CF-BB3F2334833A}"/>
              </a:ext>
            </a:extLst>
          </p:cNvPr>
          <p:cNvSpPr txBox="1"/>
          <p:nvPr/>
        </p:nvSpPr>
        <p:spPr>
          <a:xfrm>
            <a:off x="2578409" y="5218328"/>
            <a:ext cx="841022" cy="830997"/>
          </a:xfrm>
          <a:prstGeom prst="rect">
            <a:avLst/>
          </a:prstGeom>
          <a:noFill/>
        </p:spPr>
        <p:txBody>
          <a:bodyPr wrap="square" rtlCol="0">
            <a:spAutoFit/>
          </a:bodyPr>
          <a:lstStyle>
            <a:defPPr>
              <a:defRPr lang="en-CN"/>
            </a:defPPr>
            <a:lvl1pPr>
              <a:defRPr sz="4800">
                <a:solidFill>
                  <a:srgbClr val="67BD4A"/>
                </a:solidFill>
              </a:defRPr>
            </a:lvl1pPr>
          </a:lstStyle>
          <a:p>
            <a:r>
              <a:rPr lang="zh-CN" altLang="en-US" dirty="0"/>
              <a:t>”</a:t>
            </a:r>
            <a:endParaRPr lang="en-CN" dirty="0"/>
          </a:p>
        </p:txBody>
      </p:sp>
      <p:sp>
        <p:nvSpPr>
          <p:cNvPr id="19" name="TextBox 18">
            <a:extLst>
              <a:ext uri="{FF2B5EF4-FFF2-40B4-BE49-F238E27FC236}">
                <a16:creationId xmlns:a16="http://schemas.microsoft.com/office/drawing/2014/main" id="{78FD187D-43B5-F446-ACE4-705B6A7037F6}"/>
              </a:ext>
            </a:extLst>
          </p:cNvPr>
          <p:cNvSpPr txBox="1"/>
          <p:nvPr/>
        </p:nvSpPr>
        <p:spPr>
          <a:xfrm>
            <a:off x="267764" y="4176843"/>
            <a:ext cx="2783405" cy="1200329"/>
          </a:xfrm>
          <a:prstGeom prst="rect">
            <a:avLst/>
          </a:prstGeom>
          <a:noFill/>
        </p:spPr>
        <p:txBody>
          <a:bodyPr wrap="square">
            <a:spAutoFit/>
          </a:bodyPr>
          <a:lstStyle/>
          <a:p>
            <a:pPr algn="ctr"/>
            <a:r>
              <a:rPr lang="en-CN" dirty="0"/>
              <a:t>If non-interested patents?</a:t>
            </a:r>
          </a:p>
          <a:p>
            <a:pPr algn="ctr"/>
            <a:r>
              <a:rPr lang="en-US" altLang="zh-CN" dirty="0"/>
              <a:t>——</a:t>
            </a:r>
            <a:r>
              <a:rPr lang="en-CN" dirty="0"/>
              <a:t>Filter on </a:t>
            </a:r>
            <a:r>
              <a:rPr lang="en-CN" b="1" dirty="0">
                <a:solidFill>
                  <a:srgbClr val="005E84"/>
                </a:solidFill>
              </a:rPr>
              <a:t>Title and Abstract</a:t>
            </a:r>
            <a:r>
              <a:rPr lang="zh-CN" altLang="en-US" b="1" dirty="0">
                <a:solidFill>
                  <a:srgbClr val="005E84"/>
                </a:solidFill>
              </a:rPr>
              <a:t> </a:t>
            </a:r>
            <a:r>
              <a:rPr lang="en-US" altLang="zh-CN" dirty="0"/>
              <a:t>and</a:t>
            </a:r>
            <a:r>
              <a:rPr lang="zh-CN" altLang="en-US" dirty="0"/>
              <a:t> </a:t>
            </a:r>
            <a:r>
              <a:rPr lang="en-CN" dirty="0"/>
              <a:t>Identify the “escaped </a:t>
            </a:r>
            <a:r>
              <a:rPr lang="en-US" dirty="0"/>
              <a:t>synonym</a:t>
            </a:r>
            <a:r>
              <a:rPr lang="en-CN" dirty="0"/>
              <a:t>”</a:t>
            </a:r>
          </a:p>
        </p:txBody>
      </p:sp>
      <p:grpSp>
        <p:nvGrpSpPr>
          <p:cNvPr id="8" name="Group 7">
            <a:extLst>
              <a:ext uri="{FF2B5EF4-FFF2-40B4-BE49-F238E27FC236}">
                <a16:creationId xmlns:a16="http://schemas.microsoft.com/office/drawing/2014/main" id="{F578B7DD-452A-4E47-AA75-4990C5772335}"/>
              </a:ext>
            </a:extLst>
          </p:cNvPr>
          <p:cNvGrpSpPr/>
          <p:nvPr/>
        </p:nvGrpSpPr>
        <p:grpSpPr>
          <a:xfrm>
            <a:off x="2913119" y="1431468"/>
            <a:ext cx="3419431" cy="4617857"/>
            <a:chOff x="3099466" y="1469770"/>
            <a:chExt cx="3419431" cy="4617857"/>
          </a:xfrm>
        </p:grpSpPr>
        <p:pic>
          <p:nvPicPr>
            <p:cNvPr id="12" name="Picture 11" descr="A picture containing outdoor, tree, person, grass&#10;&#10;Description automatically generated">
              <a:extLst>
                <a:ext uri="{FF2B5EF4-FFF2-40B4-BE49-F238E27FC236}">
                  <a16:creationId xmlns:a16="http://schemas.microsoft.com/office/drawing/2014/main" id="{DB4AF8E8-E69D-8543-B2C2-31272E3A0080}"/>
                </a:ext>
              </a:extLst>
            </p:cNvPr>
            <p:cNvPicPr>
              <a:picLocks noChangeAspect="1"/>
            </p:cNvPicPr>
            <p:nvPr/>
          </p:nvPicPr>
          <p:blipFill rotWithShape="1">
            <a:blip r:embed="rId3"/>
            <a:srcRect l="3088"/>
            <a:stretch/>
          </p:blipFill>
          <p:spPr>
            <a:xfrm>
              <a:off x="3717511" y="1469770"/>
              <a:ext cx="1959183" cy="1958400"/>
            </a:xfrm>
            <a:prstGeom prst="ellipse">
              <a:avLst/>
            </a:prstGeom>
          </p:spPr>
        </p:pic>
        <p:sp>
          <p:nvSpPr>
            <p:cNvPr id="20" name="TextBox 19">
              <a:extLst>
                <a:ext uri="{FF2B5EF4-FFF2-40B4-BE49-F238E27FC236}">
                  <a16:creationId xmlns:a16="http://schemas.microsoft.com/office/drawing/2014/main" id="{4B6781B9-6E3F-4C46-B213-58BF3D79F4C3}"/>
                </a:ext>
              </a:extLst>
            </p:cNvPr>
            <p:cNvSpPr txBox="1"/>
            <p:nvPr/>
          </p:nvSpPr>
          <p:spPr>
            <a:xfrm>
              <a:off x="3099466" y="3741400"/>
              <a:ext cx="1659467" cy="830997"/>
            </a:xfrm>
            <a:prstGeom prst="rect">
              <a:avLst/>
            </a:prstGeom>
            <a:noFill/>
          </p:spPr>
          <p:txBody>
            <a:bodyPr wrap="square" rtlCol="0">
              <a:spAutoFit/>
            </a:bodyPr>
            <a:lstStyle/>
            <a:p>
              <a:r>
                <a:rPr lang="zh-CN" altLang="en-US" sz="4800" dirty="0">
                  <a:solidFill>
                    <a:srgbClr val="67BD4A"/>
                  </a:solidFill>
                </a:rPr>
                <a:t>“</a:t>
              </a:r>
              <a:endParaRPr lang="en-CN" sz="4800" dirty="0">
                <a:solidFill>
                  <a:srgbClr val="67BD4A"/>
                </a:solidFill>
              </a:endParaRPr>
            </a:p>
          </p:txBody>
        </p:sp>
        <p:sp>
          <p:nvSpPr>
            <p:cNvPr id="21" name="TextBox 20">
              <a:extLst>
                <a:ext uri="{FF2B5EF4-FFF2-40B4-BE49-F238E27FC236}">
                  <a16:creationId xmlns:a16="http://schemas.microsoft.com/office/drawing/2014/main" id="{E04BCA75-AABF-E345-8915-C20C4237C185}"/>
                </a:ext>
              </a:extLst>
            </p:cNvPr>
            <p:cNvSpPr txBox="1"/>
            <p:nvPr/>
          </p:nvSpPr>
          <p:spPr>
            <a:xfrm>
              <a:off x="5677875" y="5256630"/>
              <a:ext cx="841022" cy="830997"/>
            </a:xfrm>
            <a:prstGeom prst="rect">
              <a:avLst/>
            </a:prstGeom>
            <a:noFill/>
          </p:spPr>
          <p:txBody>
            <a:bodyPr wrap="square" rtlCol="0">
              <a:spAutoFit/>
            </a:bodyPr>
            <a:lstStyle>
              <a:defPPr>
                <a:defRPr lang="en-CN"/>
              </a:defPPr>
              <a:lvl1pPr>
                <a:defRPr sz="4800">
                  <a:solidFill>
                    <a:srgbClr val="67BD4A"/>
                  </a:solidFill>
                </a:defRPr>
              </a:lvl1pPr>
            </a:lstStyle>
            <a:p>
              <a:r>
                <a:rPr lang="zh-CN" altLang="en-US" dirty="0"/>
                <a:t>”</a:t>
              </a:r>
              <a:endParaRPr lang="en-CN" dirty="0"/>
            </a:p>
          </p:txBody>
        </p:sp>
        <p:sp>
          <p:nvSpPr>
            <p:cNvPr id="22" name="TextBox 21">
              <a:extLst>
                <a:ext uri="{FF2B5EF4-FFF2-40B4-BE49-F238E27FC236}">
                  <a16:creationId xmlns:a16="http://schemas.microsoft.com/office/drawing/2014/main" id="{5AAE6281-4EC6-1546-8BC6-7FEB0AA6A142}"/>
                </a:ext>
              </a:extLst>
            </p:cNvPr>
            <p:cNvSpPr txBox="1"/>
            <p:nvPr/>
          </p:nvSpPr>
          <p:spPr>
            <a:xfrm>
              <a:off x="3367231" y="4215145"/>
              <a:ext cx="2490166" cy="1200329"/>
            </a:xfrm>
            <a:prstGeom prst="rect">
              <a:avLst/>
            </a:prstGeom>
            <a:noFill/>
          </p:spPr>
          <p:txBody>
            <a:bodyPr wrap="square">
              <a:spAutoFit/>
            </a:bodyPr>
            <a:lstStyle/>
            <a:p>
              <a:pPr algn="ctr"/>
              <a:r>
                <a:rPr lang="en-US" dirty="0"/>
                <a:t>Find the reason for the dubious patents</a:t>
              </a:r>
              <a:r>
                <a:rPr lang="zh-CN" altLang="en-US" dirty="0"/>
                <a:t> </a:t>
              </a:r>
              <a:r>
                <a:rPr lang="en-US" altLang="zh-CN" dirty="0"/>
                <a:t>and</a:t>
              </a:r>
              <a:r>
                <a:rPr lang="zh-CN" altLang="en-US" dirty="0"/>
                <a:t> </a:t>
              </a:r>
              <a:r>
                <a:rPr lang="en-US" altLang="zh-CN" dirty="0"/>
                <a:t>polish</a:t>
              </a:r>
              <a:r>
                <a:rPr lang="zh-CN" altLang="en-US" dirty="0"/>
                <a:t> </a:t>
              </a:r>
              <a:r>
                <a:rPr lang="en-US" altLang="zh-CN" dirty="0"/>
                <a:t>search</a:t>
              </a:r>
              <a:r>
                <a:rPr lang="zh-CN" altLang="en-US" dirty="0"/>
                <a:t> </a:t>
              </a:r>
              <a:r>
                <a:rPr lang="en-US" altLang="zh-CN" dirty="0"/>
                <a:t>term.</a:t>
              </a:r>
            </a:p>
            <a:p>
              <a:pPr algn="ctr"/>
              <a:r>
                <a:rPr lang="en-US" altLang="zh-CN" b="1" dirty="0">
                  <a:solidFill>
                    <a:srgbClr val="005E84"/>
                  </a:solidFill>
                </a:rPr>
                <a:t>More</a:t>
              </a:r>
              <a:r>
                <a:rPr lang="zh-CN" altLang="en-US" b="1" dirty="0">
                  <a:solidFill>
                    <a:srgbClr val="005E84"/>
                  </a:solidFill>
                </a:rPr>
                <a:t> </a:t>
              </a:r>
              <a:r>
                <a:rPr lang="en-US" altLang="zh-CN" b="1" dirty="0">
                  <a:solidFill>
                    <a:srgbClr val="005E84"/>
                  </a:solidFill>
                </a:rPr>
                <a:t>is</a:t>
              </a:r>
              <a:r>
                <a:rPr lang="zh-CN" altLang="en-US" b="1" dirty="0">
                  <a:solidFill>
                    <a:srgbClr val="005E84"/>
                  </a:solidFill>
                </a:rPr>
                <a:t> </a:t>
              </a:r>
              <a:r>
                <a:rPr lang="en-US" altLang="zh-CN" b="1" dirty="0">
                  <a:solidFill>
                    <a:srgbClr val="005E84"/>
                  </a:solidFill>
                </a:rPr>
                <a:t>not</a:t>
              </a:r>
              <a:r>
                <a:rPr lang="zh-CN" altLang="en-US" b="1" dirty="0">
                  <a:solidFill>
                    <a:srgbClr val="005E84"/>
                  </a:solidFill>
                </a:rPr>
                <a:t> </a:t>
              </a:r>
              <a:r>
                <a:rPr lang="en-US" altLang="zh-CN" b="1" dirty="0">
                  <a:solidFill>
                    <a:srgbClr val="005E84"/>
                  </a:solidFill>
                </a:rPr>
                <a:t>better</a:t>
              </a:r>
              <a:endParaRPr lang="en-CN" b="1" dirty="0">
                <a:solidFill>
                  <a:srgbClr val="005E84"/>
                </a:solidFill>
              </a:endParaRPr>
            </a:p>
          </p:txBody>
        </p:sp>
      </p:grpSp>
      <p:sp>
        <p:nvSpPr>
          <p:cNvPr id="13" name="TextBox 12">
            <a:extLst>
              <a:ext uri="{FF2B5EF4-FFF2-40B4-BE49-F238E27FC236}">
                <a16:creationId xmlns:a16="http://schemas.microsoft.com/office/drawing/2014/main" id="{9C1DCE9B-3AB6-EB46-BEC8-2EBAC796AC0F}"/>
              </a:ext>
            </a:extLst>
          </p:cNvPr>
          <p:cNvSpPr txBox="1"/>
          <p:nvPr/>
        </p:nvSpPr>
        <p:spPr>
          <a:xfrm>
            <a:off x="8628154" y="5218328"/>
            <a:ext cx="841022" cy="830997"/>
          </a:xfrm>
          <a:prstGeom prst="rect">
            <a:avLst/>
          </a:prstGeom>
          <a:noFill/>
        </p:spPr>
        <p:txBody>
          <a:bodyPr wrap="square" rtlCol="0">
            <a:spAutoFit/>
          </a:bodyPr>
          <a:lstStyle>
            <a:defPPr>
              <a:defRPr lang="en-CN"/>
            </a:defPPr>
            <a:lvl1pPr>
              <a:defRPr sz="4800">
                <a:solidFill>
                  <a:srgbClr val="67BD4A"/>
                </a:solidFill>
              </a:defRPr>
            </a:lvl1pPr>
          </a:lstStyle>
          <a:p>
            <a:r>
              <a:rPr lang="zh-CN" altLang="en-US" dirty="0"/>
              <a:t>”</a:t>
            </a:r>
            <a:endParaRPr lang="en-CN" dirty="0"/>
          </a:p>
        </p:txBody>
      </p:sp>
      <p:grpSp>
        <p:nvGrpSpPr>
          <p:cNvPr id="9" name="Group 8">
            <a:extLst>
              <a:ext uri="{FF2B5EF4-FFF2-40B4-BE49-F238E27FC236}">
                <a16:creationId xmlns:a16="http://schemas.microsoft.com/office/drawing/2014/main" id="{17C648C9-ADF7-5B4B-9BCD-35624C8845F9}"/>
              </a:ext>
            </a:extLst>
          </p:cNvPr>
          <p:cNvGrpSpPr/>
          <p:nvPr/>
        </p:nvGrpSpPr>
        <p:grpSpPr>
          <a:xfrm>
            <a:off x="5540397" y="1470600"/>
            <a:ext cx="3259776" cy="4183571"/>
            <a:chOff x="5798463" y="1508902"/>
            <a:chExt cx="3259776" cy="4183571"/>
          </a:xfrm>
        </p:grpSpPr>
        <p:sp>
          <p:nvSpPr>
            <p:cNvPr id="16" name="TextBox 15">
              <a:extLst>
                <a:ext uri="{FF2B5EF4-FFF2-40B4-BE49-F238E27FC236}">
                  <a16:creationId xmlns:a16="http://schemas.microsoft.com/office/drawing/2014/main" id="{3ACF2C18-7BC3-5D4D-90A9-9ECFF460F60B}"/>
                </a:ext>
              </a:extLst>
            </p:cNvPr>
            <p:cNvSpPr txBox="1"/>
            <p:nvPr/>
          </p:nvSpPr>
          <p:spPr>
            <a:xfrm>
              <a:off x="6441487" y="4215145"/>
              <a:ext cx="2616752" cy="1477328"/>
            </a:xfrm>
            <a:prstGeom prst="rect">
              <a:avLst/>
            </a:prstGeom>
            <a:noFill/>
          </p:spPr>
          <p:txBody>
            <a:bodyPr wrap="square">
              <a:spAutoFit/>
            </a:bodyPr>
            <a:lstStyle/>
            <a:p>
              <a:pPr algn="ctr"/>
              <a:r>
                <a:rPr lang="en-US" altLang="zh-Hans" dirty="0"/>
                <a:t>The</a:t>
              </a:r>
              <a:r>
                <a:rPr lang="zh-Hans" altLang="en-US" dirty="0"/>
                <a:t> </a:t>
              </a:r>
              <a:r>
                <a:rPr lang="en-US" altLang="zh-Hans" dirty="0"/>
                <a:t>diversity</a:t>
              </a:r>
              <a:r>
                <a:rPr lang="zh-Hans" altLang="en-US" dirty="0"/>
                <a:t> </a:t>
              </a:r>
              <a:r>
                <a:rPr lang="en-US" altLang="zh-Hans" dirty="0"/>
                <a:t>of</a:t>
              </a:r>
              <a:r>
                <a:rPr lang="zh-Hans" altLang="en-US" dirty="0"/>
                <a:t> </a:t>
              </a:r>
              <a:r>
                <a:rPr lang="en-US" altLang="zh-Hans" dirty="0"/>
                <a:t>key</a:t>
              </a:r>
              <a:r>
                <a:rPr lang="zh-Hans" altLang="en-US" dirty="0"/>
                <a:t> </a:t>
              </a:r>
              <a:r>
                <a:rPr lang="en-US" altLang="zh-Hans" dirty="0"/>
                <a:t>words</a:t>
              </a:r>
              <a:r>
                <a:rPr lang="zh-Hans" altLang="en-US" dirty="0"/>
                <a:t> </a:t>
              </a:r>
              <a:r>
                <a:rPr lang="en-US" dirty="0"/>
                <a:t>is </a:t>
              </a:r>
              <a:r>
                <a:rPr lang="en-US" altLang="zh-CN" dirty="0"/>
                <a:t>not</a:t>
              </a:r>
              <a:r>
                <a:rPr lang="zh-CN" altLang="en-US" dirty="0"/>
                <a:t> </a:t>
              </a:r>
              <a:r>
                <a:rPr lang="en-US" altLang="zh-CN" dirty="0"/>
                <a:t>p</a:t>
              </a:r>
              <a:r>
                <a:rPr lang="en-US" dirty="0"/>
                <a:t>roportional to</a:t>
              </a:r>
              <a:r>
                <a:rPr lang="zh-Hans" altLang="en-US" dirty="0"/>
                <a:t> </a:t>
              </a:r>
              <a:r>
                <a:rPr lang="en-US" altLang="zh-Hans" dirty="0"/>
                <a:t>the</a:t>
              </a:r>
              <a:r>
                <a:rPr lang="zh-Hans" altLang="en-US" dirty="0"/>
                <a:t> </a:t>
              </a:r>
              <a:r>
                <a:rPr lang="en-US" altLang="zh-Hans" dirty="0"/>
                <a:t>accuracy</a:t>
              </a:r>
              <a:r>
                <a:rPr lang="en-US" altLang="zh-CN" dirty="0"/>
                <a:t>;</a:t>
              </a:r>
              <a:endParaRPr lang="en-US" altLang="zh-Hans" dirty="0"/>
            </a:p>
            <a:p>
              <a:pPr algn="ctr"/>
              <a:r>
                <a:rPr lang="en-US" altLang="zh-Hans" b="1" dirty="0">
                  <a:solidFill>
                    <a:srgbClr val="005E84"/>
                  </a:solidFill>
                </a:rPr>
                <a:t>High</a:t>
              </a:r>
              <a:r>
                <a:rPr lang="zh-Hans" altLang="en-US" b="1" dirty="0">
                  <a:solidFill>
                    <a:srgbClr val="005E84"/>
                  </a:solidFill>
                </a:rPr>
                <a:t> </a:t>
              </a:r>
              <a:r>
                <a:rPr lang="en-US" altLang="zh-Hans" b="1" dirty="0">
                  <a:solidFill>
                    <a:srgbClr val="005E84"/>
                  </a:solidFill>
                </a:rPr>
                <a:t>cited</a:t>
              </a:r>
              <a:r>
                <a:rPr lang="zh-Hans" altLang="en-US" b="1" dirty="0">
                  <a:solidFill>
                    <a:srgbClr val="005E84"/>
                  </a:solidFill>
                </a:rPr>
                <a:t> </a:t>
              </a:r>
              <a:r>
                <a:rPr lang="en-US" altLang="zh-CN" b="1" dirty="0">
                  <a:solidFill>
                    <a:srgbClr val="005E84"/>
                  </a:solidFill>
                </a:rPr>
                <a:t>does</a:t>
              </a:r>
              <a:r>
                <a:rPr lang="zh-CN" altLang="en-US" b="1" dirty="0">
                  <a:solidFill>
                    <a:srgbClr val="005E84"/>
                  </a:solidFill>
                </a:rPr>
                <a:t> </a:t>
              </a:r>
              <a:r>
                <a:rPr lang="en-US" altLang="zh-CN" b="1" dirty="0">
                  <a:solidFill>
                    <a:srgbClr val="005E84"/>
                  </a:solidFill>
                </a:rPr>
                <a:t>not</a:t>
              </a:r>
              <a:r>
                <a:rPr lang="zh-CN" altLang="en-US" b="1" dirty="0">
                  <a:solidFill>
                    <a:srgbClr val="005E84"/>
                  </a:solidFill>
                </a:rPr>
                <a:t> </a:t>
              </a:r>
              <a:r>
                <a:rPr lang="en-US" altLang="zh-CN" b="1" dirty="0">
                  <a:solidFill>
                    <a:srgbClr val="005E84"/>
                  </a:solidFill>
                </a:rPr>
                <a:t>mean</a:t>
              </a:r>
              <a:r>
                <a:rPr lang="zh-CN" altLang="en-US" b="1" dirty="0">
                  <a:solidFill>
                    <a:srgbClr val="005E84"/>
                  </a:solidFill>
                </a:rPr>
                <a:t> </a:t>
              </a:r>
              <a:r>
                <a:rPr lang="en-US" altLang="zh-Hans" b="1" dirty="0">
                  <a:solidFill>
                    <a:srgbClr val="005E84"/>
                  </a:solidFill>
                </a:rPr>
                <a:t>high</a:t>
              </a:r>
              <a:r>
                <a:rPr lang="zh-Hans" altLang="en-US" b="1" dirty="0">
                  <a:solidFill>
                    <a:srgbClr val="005E84"/>
                  </a:solidFill>
                </a:rPr>
                <a:t> </a:t>
              </a:r>
              <a:r>
                <a:rPr lang="en-US" altLang="zh-Hans" b="1" dirty="0">
                  <a:solidFill>
                    <a:srgbClr val="005E84"/>
                  </a:solidFill>
                </a:rPr>
                <a:t>relevant.</a:t>
              </a:r>
              <a:endParaRPr lang="en-CN" b="1" dirty="0">
                <a:solidFill>
                  <a:srgbClr val="005E84"/>
                </a:solidFill>
              </a:endParaRPr>
            </a:p>
          </p:txBody>
        </p:sp>
        <p:sp>
          <p:nvSpPr>
            <p:cNvPr id="18" name="TextBox 17">
              <a:extLst>
                <a:ext uri="{FF2B5EF4-FFF2-40B4-BE49-F238E27FC236}">
                  <a16:creationId xmlns:a16="http://schemas.microsoft.com/office/drawing/2014/main" id="{571CDC47-05FA-AE46-B265-D29B638459BF}"/>
                </a:ext>
              </a:extLst>
            </p:cNvPr>
            <p:cNvSpPr txBox="1"/>
            <p:nvPr/>
          </p:nvSpPr>
          <p:spPr>
            <a:xfrm>
              <a:off x="5798463" y="3724026"/>
              <a:ext cx="1659467" cy="830997"/>
            </a:xfrm>
            <a:prstGeom prst="rect">
              <a:avLst/>
            </a:prstGeom>
            <a:noFill/>
          </p:spPr>
          <p:txBody>
            <a:bodyPr wrap="square" rtlCol="0">
              <a:spAutoFit/>
            </a:bodyPr>
            <a:lstStyle/>
            <a:p>
              <a:r>
                <a:rPr lang="zh-CN" altLang="en-US" sz="4800" dirty="0">
                  <a:solidFill>
                    <a:srgbClr val="67BD4A"/>
                  </a:solidFill>
                </a:rPr>
                <a:t>“</a:t>
              </a:r>
              <a:endParaRPr lang="en-CN" sz="4800" dirty="0">
                <a:solidFill>
                  <a:srgbClr val="67BD4A"/>
                </a:solidFill>
              </a:endParaRPr>
            </a:p>
          </p:txBody>
        </p:sp>
        <p:pic>
          <p:nvPicPr>
            <p:cNvPr id="23" name="Picture 22">
              <a:extLst>
                <a:ext uri="{FF2B5EF4-FFF2-40B4-BE49-F238E27FC236}">
                  <a16:creationId xmlns:a16="http://schemas.microsoft.com/office/drawing/2014/main" id="{3F220530-5C28-1A40-AE47-56B4D7C0C765}"/>
                </a:ext>
              </a:extLst>
            </p:cNvPr>
            <p:cNvPicPr>
              <a:picLocks noChangeAspect="1"/>
            </p:cNvPicPr>
            <p:nvPr/>
          </p:nvPicPr>
          <p:blipFill rotWithShape="1">
            <a:blip r:embed="rId4"/>
            <a:srcRect l="6562" t="9653" r="5960" b="32197"/>
            <a:stretch/>
          </p:blipFill>
          <p:spPr>
            <a:xfrm>
              <a:off x="6628196" y="1508902"/>
              <a:ext cx="1961027" cy="1958400"/>
            </a:xfrm>
            <a:prstGeom prst="ellipse">
              <a:avLst/>
            </a:prstGeom>
          </p:spPr>
        </p:pic>
      </p:grpSp>
      <p:pic>
        <p:nvPicPr>
          <p:cNvPr id="3" name="Picture 2" descr="A person with long hair&#10;&#10;Description automatically generated with low confidence">
            <a:extLst>
              <a:ext uri="{FF2B5EF4-FFF2-40B4-BE49-F238E27FC236}">
                <a16:creationId xmlns:a16="http://schemas.microsoft.com/office/drawing/2014/main" id="{436C0489-CF23-9144-9F5D-80456173D7DB}"/>
              </a:ext>
            </a:extLst>
          </p:cNvPr>
          <p:cNvPicPr>
            <a:picLocks noChangeAspect="1"/>
          </p:cNvPicPr>
          <p:nvPr/>
        </p:nvPicPr>
        <p:blipFill rotWithShape="1">
          <a:blip r:embed="rId5"/>
          <a:srcRect t="1641" b="22618"/>
          <a:stretch/>
        </p:blipFill>
        <p:spPr>
          <a:xfrm>
            <a:off x="9309039" y="1470600"/>
            <a:ext cx="1964473" cy="1958400"/>
          </a:xfrm>
          <a:prstGeom prst="ellipse">
            <a:avLst/>
          </a:prstGeom>
        </p:spPr>
      </p:pic>
      <p:sp>
        <p:nvSpPr>
          <p:cNvPr id="25" name="TextBox 24">
            <a:extLst>
              <a:ext uri="{FF2B5EF4-FFF2-40B4-BE49-F238E27FC236}">
                <a16:creationId xmlns:a16="http://schemas.microsoft.com/office/drawing/2014/main" id="{A06DD4EB-1258-2F48-874B-D94F76C3F340}"/>
              </a:ext>
            </a:extLst>
          </p:cNvPr>
          <p:cNvSpPr txBox="1"/>
          <p:nvPr/>
        </p:nvSpPr>
        <p:spPr>
          <a:xfrm>
            <a:off x="9334440" y="4130607"/>
            <a:ext cx="2237440" cy="1200329"/>
          </a:xfrm>
          <a:prstGeom prst="rect">
            <a:avLst/>
          </a:prstGeom>
          <a:noFill/>
        </p:spPr>
        <p:txBody>
          <a:bodyPr wrap="square">
            <a:spAutoFit/>
          </a:bodyPr>
          <a:lstStyle/>
          <a:p>
            <a:r>
              <a:rPr lang="en-CN" dirty="0"/>
              <a:t>High relevancy and high citation may </a:t>
            </a:r>
            <a:r>
              <a:rPr lang="en-US" altLang="zh-CN" dirty="0"/>
              <a:t>be</a:t>
            </a:r>
            <a:r>
              <a:rPr lang="zh-CN" altLang="en-US" dirty="0"/>
              <a:t> </a:t>
            </a:r>
            <a:r>
              <a:rPr lang="en-US" dirty="0"/>
              <a:t>helpful,</a:t>
            </a:r>
            <a:r>
              <a:rPr lang="zh-CN" altLang="en-US" dirty="0"/>
              <a:t> </a:t>
            </a:r>
            <a:r>
              <a:rPr lang="en-US" altLang="zh-CN" dirty="0"/>
              <a:t>but</a:t>
            </a:r>
            <a:r>
              <a:rPr lang="en-CN" dirty="0"/>
              <a:t> </a:t>
            </a:r>
            <a:r>
              <a:rPr lang="en-US" altLang="zh-CN" b="1" dirty="0">
                <a:solidFill>
                  <a:srgbClr val="005E84"/>
                </a:solidFill>
              </a:rPr>
              <a:t>this</a:t>
            </a:r>
            <a:r>
              <a:rPr lang="zh-CN" altLang="en-US" b="1" dirty="0">
                <a:solidFill>
                  <a:srgbClr val="005E84"/>
                </a:solidFill>
              </a:rPr>
              <a:t> </a:t>
            </a:r>
            <a:r>
              <a:rPr lang="en-US" altLang="zh-CN" b="1" dirty="0">
                <a:solidFill>
                  <a:srgbClr val="005E84"/>
                </a:solidFill>
              </a:rPr>
              <a:t>is</a:t>
            </a:r>
            <a:r>
              <a:rPr lang="zh-CN" altLang="en-US" b="1" dirty="0">
                <a:solidFill>
                  <a:srgbClr val="005E84"/>
                </a:solidFill>
              </a:rPr>
              <a:t> </a:t>
            </a:r>
            <a:r>
              <a:rPr lang="en-CN" b="1" dirty="0">
                <a:solidFill>
                  <a:srgbClr val="005E84"/>
                </a:solidFill>
              </a:rPr>
              <a:t>not the only criterion</a:t>
            </a:r>
            <a:r>
              <a:rPr lang="en-CN" dirty="0"/>
              <a:t>. </a:t>
            </a:r>
          </a:p>
        </p:txBody>
      </p:sp>
      <p:sp>
        <p:nvSpPr>
          <p:cNvPr id="26" name="TextBox 25">
            <a:extLst>
              <a:ext uri="{FF2B5EF4-FFF2-40B4-BE49-F238E27FC236}">
                <a16:creationId xmlns:a16="http://schemas.microsoft.com/office/drawing/2014/main" id="{CC99396D-0DB9-3441-91A1-F2148540FA8B}"/>
              </a:ext>
            </a:extLst>
          </p:cNvPr>
          <p:cNvSpPr txBox="1"/>
          <p:nvPr/>
        </p:nvSpPr>
        <p:spPr>
          <a:xfrm>
            <a:off x="11368433" y="5218328"/>
            <a:ext cx="841022" cy="830997"/>
          </a:xfrm>
          <a:prstGeom prst="rect">
            <a:avLst/>
          </a:prstGeom>
          <a:noFill/>
        </p:spPr>
        <p:txBody>
          <a:bodyPr wrap="square" rtlCol="0">
            <a:spAutoFit/>
          </a:bodyPr>
          <a:lstStyle>
            <a:defPPr>
              <a:defRPr lang="en-CN"/>
            </a:defPPr>
            <a:lvl1pPr>
              <a:defRPr sz="4800">
                <a:solidFill>
                  <a:srgbClr val="67BD4A"/>
                </a:solidFill>
              </a:defRPr>
            </a:lvl1pPr>
          </a:lstStyle>
          <a:p>
            <a:r>
              <a:rPr lang="zh-CN" altLang="en-US" dirty="0"/>
              <a:t>”</a:t>
            </a:r>
            <a:endParaRPr lang="en-CN" dirty="0"/>
          </a:p>
        </p:txBody>
      </p:sp>
      <p:sp>
        <p:nvSpPr>
          <p:cNvPr id="27" name="TextBox 26">
            <a:extLst>
              <a:ext uri="{FF2B5EF4-FFF2-40B4-BE49-F238E27FC236}">
                <a16:creationId xmlns:a16="http://schemas.microsoft.com/office/drawing/2014/main" id="{8E300B89-C7AF-BC4C-93B2-0F3F7F3509A9}"/>
              </a:ext>
            </a:extLst>
          </p:cNvPr>
          <p:cNvSpPr txBox="1"/>
          <p:nvPr/>
        </p:nvSpPr>
        <p:spPr>
          <a:xfrm>
            <a:off x="8459972" y="3685724"/>
            <a:ext cx="1659467" cy="830997"/>
          </a:xfrm>
          <a:prstGeom prst="rect">
            <a:avLst/>
          </a:prstGeom>
          <a:noFill/>
        </p:spPr>
        <p:txBody>
          <a:bodyPr wrap="square" rtlCol="0">
            <a:spAutoFit/>
          </a:bodyPr>
          <a:lstStyle/>
          <a:p>
            <a:r>
              <a:rPr lang="zh-CN" altLang="en-US" sz="4800" dirty="0">
                <a:solidFill>
                  <a:srgbClr val="67BD4A"/>
                </a:solidFill>
              </a:rPr>
              <a:t>“</a:t>
            </a:r>
            <a:endParaRPr lang="en-CN" sz="4800" dirty="0">
              <a:solidFill>
                <a:srgbClr val="67BD4A"/>
              </a:solidFill>
            </a:endParaRPr>
          </a:p>
        </p:txBody>
      </p:sp>
      <p:sp>
        <p:nvSpPr>
          <p:cNvPr id="2" name="Slide Number Placeholder 1">
            <a:extLst>
              <a:ext uri="{FF2B5EF4-FFF2-40B4-BE49-F238E27FC236}">
                <a16:creationId xmlns:a16="http://schemas.microsoft.com/office/drawing/2014/main" id="{EE375B51-AD5E-1441-996E-6DD5DA46FF5C}"/>
              </a:ext>
            </a:extLst>
          </p:cNvPr>
          <p:cNvSpPr>
            <a:spLocks noGrp="1"/>
          </p:cNvSpPr>
          <p:nvPr>
            <p:ph type="sldNum" sz="quarter" idx="12"/>
          </p:nvPr>
        </p:nvSpPr>
        <p:spPr/>
        <p:txBody>
          <a:bodyPr/>
          <a:lstStyle/>
          <a:p>
            <a:fld id="{73AB32EF-5685-C143-9CE0-3404BB7CA47A}" type="slidenum">
              <a:rPr lang="en-CN" smtClean="0"/>
              <a:t>27</a:t>
            </a:fld>
            <a:endParaRPr lang="en-CN"/>
          </a:p>
        </p:txBody>
      </p:sp>
    </p:spTree>
    <p:extLst>
      <p:ext uri="{BB962C8B-B14F-4D97-AF65-F5344CB8AC3E}">
        <p14:creationId xmlns:p14="http://schemas.microsoft.com/office/powerpoint/2010/main" val="2644894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05E84"/>
            </a:gs>
            <a:gs pos="35000">
              <a:srgbClr val="005E84">
                <a:alpha val="66000"/>
              </a:srgbClr>
            </a:gs>
            <a:gs pos="66000">
              <a:srgbClr val="67BD4A">
                <a:alpha val="65000"/>
              </a:srgbClr>
            </a:gs>
            <a:gs pos="98000">
              <a:srgbClr val="67BD4A"/>
            </a:gs>
          </a:gsLst>
          <a:lin ang="1800000" scaled="0"/>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8B5205-F250-5546-B6DA-D134D4A37DE0}"/>
              </a:ext>
            </a:extLst>
          </p:cNvPr>
          <p:cNvSpPr txBox="1"/>
          <p:nvPr/>
        </p:nvSpPr>
        <p:spPr>
          <a:xfrm>
            <a:off x="6033909" y="1928247"/>
            <a:ext cx="2686620" cy="1077218"/>
          </a:xfrm>
          <a:prstGeom prst="rect">
            <a:avLst/>
          </a:prstGeom>
          <a:noFill/>
        </p:spPr>
        <p:txBody>
          <a:bodyPr wrap="square">
            <a:spAutoFit/>
          </a:bodyPr>
          <a:lstStyle/>
          <a:p>
            <a:pPr algn="l" rtl="0">
              <a:spcBef>
                <a:spcPts val="0"/>
              </a:spcBef>
              <a:spcAft>
                <a:spcPts val="0"/>
              </a:spcAft>
            </a:pPr>
            <a:r>
              <a:rPr lang="en-US" altLang="zh-CN" sz="3200" b="1" i="0" u="none" strike="noStrike" dirty="0">
                <a:solidFill>
                  <a:schemeClr val="bg1"/>
                </a:solidFill>
                <a:effectLst/>
                <a:latin typeface="Arial" panose="020B0604020202020204" pitchFamily="34" charset="0"/>
              </a:rPr>
              <a:t>Thank</a:t>
            </a:r>
            <a:r>
              <a:rPr lang="zh-CN" altLang="en-US" sz="3200" b="1" i="0" u="none" strike="noStrike" dirty="0">
                <a:solidFill>
                  <a:schemeClr val="bg1"/>
                </a:solidFill>
                <a:effectLst/>
                <a:latin typeface="Arial" panose="020B0604020202020204" pitchFamily="34" charset="0"/>
              </a:rPr>
              <a:t> </a:t>
            </a:r>
            <a:r>
              <a:rPr lang="en-US" altLang="zh-CN" sz="3200" b="1" i="0" u="none" strike="noStrike" dirty="0">
                <a:solidFill>
                  <a:schemeClr val="bg1"/>
                </a:solidFill>
                <a:effectLst/>
                <a:latin typeface="Arial" panose="020B0604020202020204" pitchFamily="34" charset="0"/>
              </a:rPr>
              <a:t>you!</a:t>
            </a:r>
          </a:p>
          <a:p>
            <a:pPr algn="l" rtl="0">
              <a:spcBef>
                <a:spcPts val="0"/>
              </a:spcBef>
              <a:spcAft>
                <a:spcPts val="0"/>
              </a:spcAft>
            </a:pPr>
            <a:r>
              <a:rPr lang="en-US" altLang="zh-CN" sz="3200" b="1" dirty="0">
                <a:solidFill>
                  <a:schemeClr val="bg1"/>
                </a:solidFill>
                <a:latin typeface="Arial" panose="020B0604020202020204" pitchFamily="34" charset="0"/>
              </a:rPr>
              <a:t>Q</a:t>
            </a:r>
            <a:r>
              <a:rPr lang="zh-CN" altLang="en-US" sz="3200" b="1" dirty="0">
                <a:solidFill>
                  <a:schemeClr val="bg1"/>
                </a:solidFill>
                <a:latin typeface="Arial" panose="020B0604020202020204" pitchFamily="34" charset="0"/>
              </a:rPr>
              <a:t> </a:t>
            </a:r>
            <a:r>
              <a:rPr lang="en-US" altLang="zh-CN" sz="3200" b="1" dirty="0">
                <a:solidFill>
                  <a:schemeClr val="bg1"/>
                </a:solidFill>
                <a:latin typeface="Arial" panose="020B0604020202020204" pitchFamily="34" charset="0"/>
              </a:rPr>
              <a:t>&amp;</a:t>
            </a:r>
            <a:r>
              <a:rPr lang="zh-CN" altLang="en-US" sz="3200" b="1" dirty="0">
                <a:solidFill>
                  <a:schemeClr val="bg1"/>
                </a:solidFill>
                <a:latin typeface="Arial" panose="020B0604020202020204" pitchFamily="34" charset="0"/>
              </a:rPr>
              <a:t> </a:t>
            </a:r>
            <a:r>
              <a:rPr lang="en-US" altLang="zh-CN" sz="3200" b="1" dirty="0">
                <a:solidFill>
                  <a:schemeClr val="bg1"/>
                </a:solidFill>
                <a:latin typeface="Arial" panose="020B0604020202020204" pitchFamily="34" charset="0"/>
              </a:rPr>
              <a:t>A</a:t>
            </a:r>
            <a:endParaRPr lang="en-US" sz="3200" b="1" i="0" u="none" strike="noStrike" dirty="0">
              <a:solidFill>
                <a:schemeClr val="bg1"/>
              </a:solidFill>
              <a:effectLst/>
            </a:endParaRPr>
          </a:p>
        </p:txBody>
      </p:sp>
      <p:sp>
        <p:nvSpPr>
          <p:cNvPr id="9" name="TextBox 8">
            <a:extLst>
              <a:ext uri="{FF2B5EF4-FFF2-40B4-BE49-F238E27FC236}">
                <a16:creationId xmlns:a16="http://schemas.microsoft.com/office/drawing/2014/main" id="{856AA66E-4222-FE49-9F1C-C65F66420C06}"/>
              </a:ext>
            </a:extLst>
          </p:cNvPr>
          <p:cNvSpPr txBox="1"/>
          <p:nvPr/>
        </p:nvSpPr>
        <p:spPr>
          <a:xfrm>
            <a:off x="5443481" y="4050672"/>
            <a:ext cx="6094140" cy="369332"/>
          </a:xfrm>
          <a:prstGeom prst="rect">
            <a:avLst/>
          </a:prstGeom>
          <a:noFill/>
        </p:spPr>
        <p:txBody>
          <a:bodyPr wrap="square">
            <a:spAutoFit/>
          </a:bodyPr>
          <a:lstStyle/>
          <a:p>
            <a:pPr algn="ctr" rtl="0">
              <a:spcBef>
                <a:spcPts val="0"/>
              </a:spcBef>
              <a:spcAft>
                <a:spcPts val="0"/>
              </a:spcAft>
            </a:pPr>
            <a:r>
              <a:rPr lang="en-US" sz="1800" b="0" i="0" u="none" strike="noStrike" dirty="0" err="1">
                <a:solidFill>
                  <a:srgbClr val="595959"/>
                </a:solidFill>
                <a:effectLst/>
                <a:latin typeface="Arial" panose="020B0604020202020204" pitchFamily="34" charset="0"/>
              </a:rPr>
              <a:t>Dequn</a:t>
            </a:r>
            <a:r>
              <a:rPr lang="en-US" sz="1800" b="0" i="0" u="none" strike="noStrike" dirty="0">
                <a:solidFill>
                  <a:srgbClr val="595959"/>
                </a:solidFill>
                <a:effectLst/>
                <a:latin typeface="Arial" panose="020B0604020202020204" pitchFamily="34" charset="0"/>
              </a:rPr>
              <a:t> Teng, Miaomiao Zou, Chen Ye, Can Cui</a:t>
            </a:r>
            <a:endParaRPr lang="en-US" b="0" i="0" u="none" strike="noStrike" dirty="0">
              <a:solidFill>
                <a:srgbClr val="000000"/>
              </a:solidFill>
              <a:effectLst/>
            </a:endParaRPr>
          </a:p>
        </p:txBody>
      </p:sp>
      <p:sp>
        <p:nvSpPr>
          <p:cNvPr id="11" name="Rectangle 10">
            <a:extLst>
              <a:ext uri="{FF2B5EF4-FFF2-40B4-BE49-F238E27FC236}">
                <a16:creationId xmlns:a16="http://schemas.microsoft.com/office/drawing/2014/main" id="{A1F6894D-3F94-1A4C-9FA0-3BDBDF25286C}"/>
              </a:ext>
            </a:extLst>
          </p:cNvPr>
          <p:cNvSpPr/>
          <p:nvPr/>
        </p:nvSpPr>
        <p:spPr>
          <a:xfrm>
            <a:off x="0" y="6166624"/>
            <a:ext cx="12192000" cy="73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 name="Picture 9">
            <a:extLst>
              <a:ext uri="{FF2B5EF4-FFF2-40B4-BE49-F238E27FC236}">
                <a16:creationId xmlns:a16="http://schemas.microsoft.com/office/drawing/2014/main" id="{876B95D6-0698-3E43-B647-8D7DBABDD614}"/>
              </a:ext>
            </a:extLst>
          </p:cNvPr>
          <p:cNvPicPr>
            <a:picLocks noChangeAspect="1"/>
          </p:cNvPicPr>
          <p:nvPr/>
        </p:nvPicPr>
        <p:blipFill>
          <a:blip r:embed="rId2"/>
          <a:stretch>
            <a:fillRect/>
          </a:stretch>
        </p:blipFill>
        <p:spPr>
          <a:xfrm>
            <a:off x="394011" y="6242399"/>
            <a:ext cx="1828800" cy="584200"/>
          </a:xfrm>
          <a:prstGeom prst="rect">
            <a:avLst/>
          </a:prstGeom>
        </p:spPr>
      </p:pic>
      <p:pic>
        <p:nvPicPr>
          <p:cNvPr id="4100" name="Picture 4">
            <a:extLst>
              <a:ext uri="{FF2B5EF4-FFF2-40B4-BE49-F238E27FC236}">
                <a16:creationId xmlns:a16="http://schemas.microsoft.com/office/drawing/2014/main" id="{22A7AC7D-3D0C-F349-85D0-599D124BA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5882" y="6242399"/>
            <a:ext cx="2479907" cy="5356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D01B99-4880-0449-B8DD-E4B1CF352115}"/>
              </a:ext>
            </a:extLst>
          </p:cNvPr>
          <p:cNvSpPr txBox="1"/>
          <p:nvPr/>
        </p:nvSpPr>
        <p:spPr>
          <a:xfrm>
            <a:off x="405158" y="-138306"/>
            <a:ext cx="3631581" cy="3154710"/>
          </a:xfrm>
          <a:prstGeom prst="rect">
            <a:avLst/>
          </a:prstGeom>
          <a:noFill/>
        </p:spPr>
        <p:txBody>
          <a:bodyPr wrap="square" rtlCol="0">
            <a:spAutoFit/>
          </a:bodyPr>
          <a:lstStyle/>
          <a:p>
            <a:r>
              <a:rPr lang="en-US" altLang="zh-CN" sz="19900" dirty="0">
                <a:solidFill>
                  <a:schemeClr val="bg1">
                    <a:lumMod val="75000"/>
                    <a:alpha val="41808"/>
                  </a:schemeClr>
                </a:solidFill>
              </a:rPr>
              <a:t>H</a:t>
            </a:r>
            <a:r>
              <a:rPr lang="zh-CN" altLang="en-US" sz="19900" dirty="0">
                <a:solidFill>
                  <a:schemeClr val="bg1">
                    <a:lumMod val="75000"/>
                    <a:alpha val="41808"/>
                  </a:schemeClr>
                </a:solidFill>
              </a:rPr>
              <a:t> </a:t>
            </a:r>
            <a:r>
              <a:rPr lang="en-US" altLang="zh-CN" sz="19900" baseline="-25000" dirty="0">
                <a:solidFill>
                  <a:schemeClr val="bg1">
                    <a:lumMod val="75000"/>
                    <a:alpha val="41808"/>
                  </a:schemeClr>
                </a:solidFill>
              </a:rPr>
              <a:t>2</a:t>
            </a:r>
            <a:endParaRPr lang="en-CN" sz="19900" baseline="-25000" dirty="0">
              <a:solidFill>
                <a:schemeClr val="bg1">
                  <a:lumMod val="75000"/>
                  <a:alpha val="41808"/>
                </a:schemeClr>
              </a:solidFill>
            </a:endParaRPr>
          </a:p>
        </p:txBody>
      </p:sp>
      <p:sp>
        <p:nvSpPr>
          <p:cNvPr id="15" name="TextBox 14">
            <a:extLst>
              <a:ext uri="{FF2B5EF4-FFF2-40B4-BE49-F238E27FC236}">
                <a16:creationId xmlns:a16="http://schemas.microsoft.com/office/drawing/2014/main" id="{FF97BC78-EB64-F94A-B3B1-A5C1778F3B65}"/>
              </a:ext>
            </a:extLst>
          </p:cNvPr>
          <p:cNvSpPr txBox="1"/>
          <p:nvPr/>
        </p:nvSpPr>
        <p:spPr>
          <a:xfrm>
            <a:off x="5881649" y="5678531"/>
            <a:ext cx="6094140" cy="369332"/>
          </a:xfrm>
          <a:prstGeom prst="rect">
            <a:avLst/>
          </a:prstGeom>
          <a:noFill/>
        </p:spPr>
        <p:txBody>
          <a:bodyPr wrap="square">
            <a:spAutoFit/>
          </a:bodyPr>
          <a:lstStyle/>
          <a:p>
            <a:pPr algn="r" rtl="0">
              <a:spcBef>
                <a:spcPts val="0"/>
              </a:spcBef>
              <a:spcAft>
                <a:spcPts val="0"/>
              </a:spcAft>
            </a:pPr>
            <a:r>
              <a:rPr lang="en-US" altLang="zh-CN" b="0" i="0" u="none" strike="noStrike" dirty="0">
                <a:solidFill>
                  <a:schemeClr val="tx1">
                    <a:lumMod val="65000"/>
                    <a:lumOff val="35000"/>
                  </a:schemeClr>
                </a:solidFill>
                <a:effectLst/>
              </a:rPr>
              <a:t>10th</a:t>
            </a:r>
            <a:r>
              <a:rPr lang="zh-CN" altLang="en-US" b="0" i="0" u="none" strike="noStrike" dirty="0">
                <a:solidFill>
                  <a:schemeClr val="tx1">
                    <a:lumMod val="65000"/>
                    <a:lumOff val="35000"/>
                  </a:schemeClr>
                </a:solidFill>
                <a:effectLst/>
              </a:rPr>
              <a:t> </a:t>
            </a:r>
            <a:r>
              <a:rPr lang="en-US" altLang="zh-CN" b="0" i="0" u="none" strike="noStrike" dirty="0">
                <a:solidFill>
                  <a:schemeClr val="tx1">
                    <a:lumMod val="65000"/>
                    <a:lumOff val="35000"/>
                  </a:schemeClr>
                </a:solidFill>
                <a:effectLst/>
              </a:rPr>
              <a:t>Feb</a:t>
            </a:r>
            <a:r>
              <a:rPr lang="zh-CN" altLang="en-US" b="0" i="0" u="none" strike="noStrike" dirty="0">
                <a:solidFill>
                  <a:schemeClr val="tx1">
                    <a:lumMod val="65000"/>
                    <a:lumOff val="35000"/>
                  </a:schemeClr>
                </a:solidFill>
                <a:effectLst/>
              </a:rPr>
              <a:t> </a:t>
            </a:r>
            <a:r>
              <a:rPr lang="en-US" altLang="zh-CN" b="0" i="0" u="none" strike="noStrike" dirty="0">
                <a:solidFill>
                  <a:schemeClr val="tx1">
                    <a:lumMod val="65000"/>
                    <a:lumOff val="35000"/>
                  </a:schemeClr>
                </a:solidFill>
                <a:effectLst/>
              </a:rPr>
              <a:t>2022</a:t>
            </a:r>
            <a:endParaRPr lang="en-US" b="0" i="0" u="none" strike="noStrike" dirty="0">
              <a:solidFill>
                <a:schemeClr val="tx1">
                  <a:lumMod val="65000"/>
                  <a:lumOff val="35000"/>
                </a:schemeClr>
              </a:solidFill>
              <a:effectLst/>
            </a:endParaRPr>
          </a:p>
        </p:txBody>
      </p:sp>
      <p:sp>
        <p:nvSpPr>
          <p:cNvPr id="13" name="TextBox 12">
            <a:extLst>
              <a:ext uri="{FF2B5EF4-FFF2-40B4-BE49-F238E27FC236}">
                <a16:creationId xmlns:a16="http://schemas.microsoft.com/office/drawing/2014/main" id="{6A6E26F5-DB2C-D541-B3F5-60E2FE596A76}"/>
              </a:ext>
            </a:extLst>
          </p:cNvPr>
          <p:cNvSpPr txBox="1"/>
          <p:nvPr/>
        </p:nvSpPr>
        <p:spPr>
          <a:xfrm>
            <a:off x="6033909" y="3135166"/>
            <a:ext cx="4701926" cy="781624"/>
          </a:xfrm>
          <a:prstGeom prst="rect">
            <a:avLst/>
          </a:prstGeom>
          <a:noFill/>
        </p:spPr>
        <p:txBody>
          <a:bodyPr wrap="square">
            <a:spAutoFit/>
          </a:bodyPr>
          <a:lstStyle/>
          <a:p>
            <a:pPr algn="l" rtl="0">
              <a:lnSpc>
                <a:spcPct val="130000"/>
              </a:lnSpc>
              <a:spcBef>
                <a:spcPts val="0"/>
              </a:spcBef>
              <a:spcAft>
                <a:spcPts val="0"/>
              </a:spcAft>
            </a:pPr>
            <a:r>
              <a:rPr lang="en-US" i="0" u="none" strike="noStrike" dirty="0">
                <a:solidFill>
                  <a:schemeClr val="bg1"/>
                </a:solidFill>
                <a:effectLst/>
                <a:latin typeface="Arial" panose="020B0604020202020204" pitchFamily="34" charset="0"/>
              </a:rPr>
              <a:t>Patent Analysis and Solution for Hydrogen Cell Vehicles with Fire Proofing Technology</a:t>
            </a:r>
            <a:endParaRPr lang="en-US" i="0" u="none" strike="noStrike" dirty="0">
              <a:solidFill>
                <a:schemeClr val="bg1"/>
              </a:solidFill>
              <a:effectLst/>
            </a:endParaRPr>
          </a:p>
        </p:txBody>
      </p:sp>
      <p:cxnSp>
        <p:nvCxnSpPr>
          <p:cNvPr id="3" name="Straight Connector 2">
            <a:extLst>
              <a:ext uri="{FF2B5EF4-FFF2-40B4-BE49-F238E27FC236}">
                <a16:creationId xmlns:a16="http://schemas.microsoft.com/office/drawing/2014/main" id="{E453F7C1-3C34-3F4F-BB47-0013F1B3A475}"/>
              </a:ext>
            </a:extLst>
          </p:cNvPr>
          <p:cNvCxnSpPr/>
          <p:nvPr/>
        </p:nvCxnSpPr>
        <p:spPr>
          <a:xfrm>
            <a:off x="6096000" y="3016404"/>
            <a:ext cx="44478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98F385C-D78F-A646-A005-EDB74358021B}"/>
              </a:ext>
            </a:extLst>
          </p:cNvPr>
          <p:cNvSpPr>
            <a:spLocks noGrp="1"/>
          </p:cNvSpPr>
          <p:nvPr>
            <p:ph type="sldNum" sz="quarter" idx="12"/>
          </p:nvPr>
        </p:nvSpPr>
        <p:spPr/>
        <p:txBody>
          <a:bodyPr/>
          <a:lstStyle/>
          <a:p>
            <a:fld id="{73AB32EF-5685-C143-9CE0-3404BB7CA47A}" type="slidenum">
              <a:rPr lang="en-CN" smtClean="0"/>
              <a:t>28</a:t>
            </a:fld>
            <a:endParaRPr lang="en-CN"/>
          </a:p>
        </p:txBody>
      </p:sp>
    </p:spTree>
    <p:extLst>
      <p:ext uri="{BB962C8B-B14F-4D97-AF65-F5344CB8AC3E}">
        <p14:creationId xmlns:p14="http://schemas.microsoft.com/office/powerpoint/2010/main" val="49412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EB192-B123-C64C-ADC1-1DC5D84AECD1}"/>
              </a:ext>
            </a:extLst>
          </p:cNvPr>
          <p:cNvPicPr>
            <a:picLocks noChangeAspect="1"/>
          </p:cNvPicPr>
          <p:nvPr/>
        </p:nvPicPr>
        <p:blipFill>
          <a:blip r:embed="rId2"/>
          <a:stretch>
            <a:fillRect/>
          </a:stretch>
        </p:blipFill>
        <p:spPr>
          <a:xfrm>
            <a:off x="0" y="588806"/>
            <a:ext cx="12192000" cy="3817477"/>
          </a:xfrm>
          <a:prstGeom prst="rect">
            <a:avLst/>
          </a:prstGeom>
        </p:spPr>
      </p:pic>
      <p:sp>
        <p:nvSpPr>
          <p:cNvPr id="2" name="Slide Number Placeholder 1">
            <a:extLst>
              <a:ext uri="{FF2B5EF4-FFF2-40B4-BE49-F238E27FC236}">
                <a16:creationId xmlns:a16="http://schemas.microsoft.com/office/drawing/2014/main" id="{55E05B98-B9BA-C846-B1C4-49F4DEC753D3}"/>
              </a:ext>
            </a:extLst>
          </p:cNvPr>
          <p:cNvSpPr>
            <a:spLocks noGrp="1"/>
          </p:cNvSpPr>
          <p:nvPr>
            <p:ph type="sldNum" sz="quarter" idx="12"/>
          </p:nvPr>
        </p:nvSpPr>
        <p:spPr/>
        <p:txBody>
          <a:bodyPr/>
          <a:lstStyle/>
          <a:p>
            <a:fld id="{73AB32EF-5685-C143-9CE0-3404BB7CA47A}" type="slidenum">
              <a:rPr lang="en-CN" smtClean="0"/>
              <a:t>29</a:t>
            </a:fld>
            <a:endParaRPr lang="en-CN"/>
          </a:p>
        </p:txBody>
      </p:sp>
    </p:spTree>
    <p:extLst>
      <p:ext uri="{BB962C8B-B14F-4D97-AF65-F5344CB8AC3E}">
        <p14:creationId xmlns:p14="http://schemas.microsoft.com/office/powerpoint/2010/main" val="91610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3" y="284138"/>
            <a:ext cx="6679581" cy="707886"/>
          </a:xfrm>
          <a:prstGeom prst="rect">
            <a:avLst/>
          </a:prstGeom>
          <a:noFill/>
        </p:spPr>
        <p:txBody>
          <a:bodyPr wrap="square" rtlCol="0">
            <a:spAutoFit/>
          </a:bodyPr>
          <a:lstStyle/>
          <a:p>
            <a:r>
              <a:rPr lang="en-US" altLang="zh-CN" sz="4000" b="1" dirty="0"/>
              <a:t>Hydrogen</a:t>
            </a:r>
            <a:r>
              <a:rPr lang="zh-CN" altLang="en-US" sz="4000" b="1" dirty="0"/>
              <a:t> </a:t>
            </a:r>
            <a:r>
              <a:rPr lang="en-US" altLang="zh-CN" sz="4000" b="1" dirty="0"/>
              <a:t>Fuel</a:t>
            </a:r>
            <a:r>
              <a:rPr lang="zh-CN" altLang="en-US" sz="4000" b="1" dirty="0"/>
              <a:t> </a:t>
            </a:r>
            <a:r>
              <a:rPr lang="en-US" altLang="zh-CN" sz="4000" b="1" dirty="0"/>
              <a:t>Cells</a:t>
            </a:r>
            <a:r>
              <a:rPr lang="zh-CN" altLang="en-US" sz="4000" b="1" dirty="0"/>
              <a:t> </a:t>
            </a:r>
            <a:r>
              <a:rPr lang="en-US" altLang="zh-CN" sz="4000" b="1" dirty="0"/>
              <a:t>(HFC)</a:t>
            </a:r>
            <a:endParaRPr lang="en-CN" sz="4000" b="1" dirty="0"/>
          </a:p>
        </p:txBody>
      </p:sp>
      <p:pic>
        <p:nvPicPr>
          <p:cNvPr id="1026" name="Picture 2" descr="Hydrogen fuel cells, explained | Airbus">
            <a:extLst>
              <a:ext uri="{FF2B5EF4-FFF2-40B4-BE49-F238E27FC236}">
                <a16:creationId xmlns:a16="http://schemas.microsoft.com/office/drawing/2014/main" id="{C4CBFFBB-738E-834B-A8E1-62FC1C619A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86" b="8146"/>
          <a:stretch/>
        </p:blipFill>
        <p:spPr bwMode="auto">
          <a:xfrm>
            <a:off x="676216" y="1757472"/>
            <a:ext cx="3719924" cy="3075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013199-F2E3-B04C-B65F-7EB2BBCE2BB7}"/>
              </a:ext>
            </a:extLst>
          </p:cNvPr>
          <p:cNvSpPr txBox="1"/>
          <p:nvPr/>
        </p:nvSpPr>
        <p:spPr>
          <a:xfrm>
            <a:off x="139389" y="6488668"/>
            <a:ext cx="2737626" cy="307777"/>
          </a:xfrm>
          <a:prstGeom prst="rect">
            <a:avLst/>
          </a:prstGeom>
          <a:noFill/>
        </p:spPr>
        <p:txBody>
          <a:bodyPr wrap="square">
            <a:spAutoFit/>
          </a:bodyPr>
          <a:lstStyle/>
          <a:p>
            <a:r>
              <a:rPr lang="en-CN" sz="1400" dirty="0"/>
              <a:t>https://www.google.com/</a:t>
            </a:r>
          </a:p>
        </p:txBody>
      </p:sp>
      <p:pic>
        <p:nvPicPr>
          <p:cNvPr id="1028" name="Picture 4" descr="Hydrogen Fuel Cell Vehicles – Sensational Hype or Revolutionary  Transportation? - Institute on the Environment">
            <a:extLst>
              <a:ext uri="{FF2B5EF4-FFF2-40B4-BE49-F238E27FC236}">
                <a16:creationId xmlns:a16="http://schemas.microsoft.com/office/drawing/2014/main" id="{C8FD62F4-8657-2F45-94F0-43B19E4A0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395" y="1994192"/>
            <a:ext cx="4075601" cy="28849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13F5A644-5806-564B-9A07-109A9C67A332}"/>
              </a:ext>
            </a:extLst>
          </p:cNvPr>
          <p:cNvSpPr>
            <a:spLocks noChangeArrowheads="1"/>
          </p:cNvSpPr>
          <p:nvPr/>
        </p:nvSpPr>
        <p:spPr bwMode="auto">
          <a:xfrm>
            <a:off x="3026195" y="4278661"/>
            <a:ext cx="3408556" cy="110799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N" altLang="en-CN" sz="1000" b="0" i="0" u="none" strike="noStrike" cap="none" normalizeH="0" baseline="0" dirty="0">
                <a:ln>
                  <a:noFill/>
                </a:ln>
                <a:solidFill>
                  <a:srgbClr val="424242"/>
                </a:solidFill>
                <a:effectLst/>
                <a:latin typeface="Arial" panose="020B0604020202020204" pitchFamily="34" charset="0"/>
                <a:ea typeface="Wingdings" pitchFamily="2" charset="2"/>
              </a:rPr>
              <a:t>▪ </a:t>
            </a:r>
            <a:r>
              <a:rPr kumimoji="0" lang="en-CN" altLang="en-CN" sz="1100" b="0" i="0" u="none" strike="noStrike" cap="none" normalizeH="0" baseline="0" dirty="0">
                <a:ln>
                  <a:noFill/>
                </a:ln>
                <a:solidFill>
                  <a:srgbClr val="424242"/>
                </a:solidFill>
                <a:effectLst/>
                <a:latin typeface="Arial" panose="020B0604020202020204" pitchFamily="34" charset="0"/>
                <a:ea typeface="ArialMT"/>
              </a:rPr>
              <a:t>Reduced greenhouse gas emissions</a:t>
            </a:r>
            <a:br>
              <a:rPr kumimoji="0" lang="en-CN" altLang="en-CN" sz="1100" b="0" i="0" u="none" strike="noStrike" cap="none" normalizeH="0" baseline="0" dirty="0">
                <a:ln>
                  <a:noFill/>
                </a:ln>
                <a:solidFill>
                  <a:srgbClr val="424242"/>
                </a:solidFill>
                <a:effectLst/>
                <a:latin typeface="Arial" panose="020B0604020202020204" pitchFamily="34" charset="0"/>
                <a:ea typeface="ArialMT"/>
              </a:rPr>
            </a:br>
            <a:r>
              <a:rPr kumimoji="0" lang="en-CN" altLang="en-CN" sz="1000" b="0" i="0" u="none" strike="noStrike" cap="none" normalizeH="0" baseline="0" dirty="0">
                <a:ln>
                  <a:noFill/>
                </a:ln>
                <a:solidFill>
                  <a:srgbClr val="424242"/>
                </a:solidFill>
                <a:effectLst/>
                <a:latin typeface="Arial" panose="020B0604020202020204" pitchFamily="34" charset="0"/>
                <a:ea typeface="Wingdings" pitchFamily="2" charset="2"/>
              </a:rPr>
              <a:t>▪ </a:t>
            </a:r>
            <a:r>
              <a:rPr kumimoji="0" lang="en-CN" altLang="en-CN" sz="1100" b="0" i="0" u="none" strike="noStrike" cap="none" normalizeH="0" baseline="0" dirty="0">
                <a:ln>
                  <a:noFill/>
                </a:ln>
                <a:solidFill>
                  <a:srgbClr val="424242"/>
                </a:solidFill>
                <a:effectLst/>
                <a:latin typeface="Arial" panose="020B0604020202020204" pitchFamily="34" charset="0"/>
                <a:ea typeface="ArialMT"/>
              </a:rPr>
              <a:t>High Reliability</a:t>
            </a:r>
            <a:br>
              <a:rPr kumimoji="0" lang="en-CN" altLang="en-CN" sz="1100" b="0" i="0" u="none" strike="noStrike" cap="none" normalizeH="0" baseline="0" dirty="0">
                <a:ln>
                  <a:noFill/>
                </a:ln>
                <a:solidFill>
                  <a:srgbClr val="424242"/>
                </a:solidFill>
                <a:effectLst/>
                <a:latin typeface="Arial" panose="020B0604020202020204" pitchFamily="34" charset="0"/>
                <a:ea typeface="ArialMT"/>
              </a:rPr>
            </a:br>
            <a:r>
              <a:rPr kumimoji="0" lang="en-CN" altLang="en-CN" sz="1000" b="0" i="0" u="none" strike="noStrike" cap="none" normalizeH="0" baseline="0" dirty="0">
                <a:ln>
                  <a:noFill/>
                </a:ln>
                <a:solidFill>
                  <a:srgbClr val="424242"/>
                </a:solidFill>
                <a:effectLst/>
                <a:latin typeface="Arial" panose="020B0604020202020204" pitchFamily="34" charset="0"/>
                <a:ea typeface="Wingdings" pitchFamily="2" charset="2"/>
              </a:rPr>
              <a:t>▪ </a:t>
            </a:r>
            <a:r>
              <a:rPr kumimoji="0" lang="en-CN" altLang="en-CN" sz="1100" b="0" i="0" u="none" strike="noStrike" cap="none" normalizeH="0" baseline="0" dirty="0">
                <a:ln>
                  <a:noFill/>
                </a:ln>
                <a:solidFill>
                  <a:srgbClr val="424242"/>
                </a:solidFill>
                <a:effectLst/>
                <a:latin typeface="Arial" panose="020B0604020202020204" pitchFamily="34" charset="0"/>
                <a:ea typeface="ArialMT"/>
              </a:rPr>
              <a:t>Flexibility in installation and operation</a:t>
            </a:r>
            <a:br>
              <a:rPr kumimoji="0" lang="en-CN" altLang="en-CN" sz="1100" b="0" i="0" u="none" strike="noStrike" cap="none" normalizeH="0" baseline="0" dirty="0">
                <a:ln>
                  <a:noFill/>
                </a:ln>
                <a:solidFill>
                  <a:srgbClr val="424242"/>
                </a:solidFill>
                <a:effectLst/>
                <a:latin typeface="Arial" panose="020B0604020202020204" pitchFamily="34" charset="0"/>
                <a:ea typeface="ArialMT"/>
              </a:rPr>
            </a:br>
            <a:r>
              <a:rPr kumimoji="0" lang="en-CN" altLang="en-CN" sz="1000" b="0" i="0" u="none" strike="noStrike" cap="none" normalizeH="0" baseline="0" dirty="0">
                <a:ln>
                  <a:noFill/>
                </a:ln>
                <a:solidFill>
                  <a:srgbClr val="424242"/>
                </a:solidFill>
                <a:effectLst/>
                <a:latin typeface="Arial" panose="020B0604020202020204" pitchFamily="34" charset="0"/>
                <a:ea typeface="Wingdings" pitchFamily="2" charset="2"/>
              </a:rPr>
              <a:t>▪ </a:t>
            </a:r>
            <a:r>
              <a:rPr kumimoji="0" lang="en-CN" altLang="en-CN" sz="1100" b="0" i="0" u="none" strike="noStrike" cap="none" normalizeH="0" baseline="0" dirty="0">
                <a:ln>
                  <a:noFill/>
                </a:ln>
                <a:solidFill>
                  <a:srgbClr val="424242"/>
                </a:solidFill>
                <a:effectLst/>
                <a:latin typeface="Arial" panose="020B0604020202020204" pitchFamily="34" charset="0"/>
                <a:ea typeface="ArialMT"/>
              </a:rPr>
              <a:t>Development of renewable energy resources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CN" altLang="en-CN" sz="1000" b="0" i="0" u="none" strike="noStrike" cap="none" normalizeH="0" baseline="0" dirty="0">
                <a:ln>
                  <a:noFill/>
                </a:ln>
                <a:solidFill>
                  <a:srgbClr val="424242"/>
                </a:solidFill>
                <a:effectLst/>
                <a:latin typeface="Arial" panose="020B0604020202020204" pitchFamily="34" charset="0"/>
                <a:ea typeface="Wingdings" pitchFamily="2" charset="2"/>
              </a:rPr>
              <a:t>▪ </a:t>
            </a:r>
            <a:r>
              <a:rPr kumimoji="0" lang="en-CN" altLang="en-CN" sz="1100" b="0" i="0" u="none" strike="noStrike" cap="none" normalizeH="0" baseline="0" dirty="0">
                <a:ln>
                  <a:noFill/>
                </a:ln>
                <a:solidFill>
                  <a:srgbClr val="424242"/>
                </a:solidFill>
                <a:effectLst/>
                <a:latin typeface="Arial" panose="020B0604020202020204" pitchFamily="34" charset="0"/>
                <a:ea typeface="ArialMT"/>
              </a:rPr>
              <a:t>Reduced demand for foreign oil </a:t>
            </a:r>
            <a:endParaRPr kumimoji="0" lang="en-CN" altLang="en-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N" altLang="en-CN" sz="1000" b="0" i="0" u="none" strike="noStrike" cap="none" normalizeH="0" baseline="0" dirty="0">
                <a:ln>
                  <a:noFill/>
                </a:ln>
                <a:solidFill>
                  <a:srgbClr val="424242"/>
                </a:solidFill>
                <a:effectLst/>
                <a:latin typeface="Arial" panose="020B0604020202020204" pitchFamily="34" charset="0"/>
                <a:ea typeface="Wingdings" pitchFamily="2" charset="2"/>
              </a:rPr>
              <a:t>▪ </a:t>
            </a:r>
            <a:r>
              <a:rPr kumimoji="0" lang="en-CN" altLang="en-CN" sz="1100" b="0" i="0" u="none" strike="noStrike" cap="none" normalizeH="0" baseline="0" dirty="0">
                <a:ln>
                  <a:noFill/>
                </a:ln>
                <a:solidFill>
                  <a:srgbClr val="424242"/>
                </a:solidFill>
                <a:effectLst/>
                <a:latin typeface="Arial" panose="020B0604020202020204" pitchFamily="34" charset="0"/>
                <a:ea typeface="ArialMT"/>
              </a:rPr>
              <a:t>Improved environmental quality </a:t>
            </a:r>
            <a:endParaRPr kumimoji="0" lang="en-CN" altLang="en-CN" sz="1800" b="0" i="0" u="none" strike="noStrike" cap="none" normalizeH="0" baseline="0" dirty="0">
              <a:ln>
                <a:noFill/>
              </a:ln>
              <a:solidFill>
                <a:schemeClr val="tx1"/>
              </a:solidFill>
              <a:effectLst/>
              <a:latin typeface="Arial" panose="020B0604020202020204" pitchFamily="34" charset="0"/>
            </a:endParaRPr>
          </a:p>
        </p:txBody>
      </p:sp>
      <p:grpSp>
        <p:nvGrpSpPr>
          <p:cNvPr id="15" name="Group 14">
            <a:extLst>
              <a:ext uri="{FF2B5EF4-FFF2-40B4-BE49-F238E27FC236}">
                <a16:creationId xmlns:a16="http://schemas.microsoft.com/office/drawing/2014/main" id="{3CEF3ED2-5FAA-BF47-B9B1-49904C8B92F6}"/>
              </a:ext>
            </a:extLst>
          </p:cNvPr>
          <p:cNvGrpSpPr/>
          <p:nvPr/>
        </p:nvGrpSpPr>
        <p:grpSpPr>
          <a:xfrm>
            <a:off x="899533" y="5644183"/>
            <a:ext cx="4064620" cy="369332"/>
            <a:chOff x="559719" y="5448614"/>
            <a:chExt cx="4064620" cy="369332"/>
          </a:xfrm>
        </p:grpSpPr>
        <p:sp>
          <p:nvSpPr>
            <p:cNvPr id="12" name="TextBox 11">
              <a:extLst>
                <a:ext uri="{FF2B5EF4-FFF2-40B4-BE49-F238E27FC236}">
                  <a16:creationId xmlns:a16="http://schemas.microsoft.com/office/drawing/2014/main" id="{949A5E74-B04A-F94F-AD6B-929FF5E16229}"/>
                </a:ext>
              </a:extLst>
            </p:cNvPr>
            <p:cNvSpPr txBox="1"/>
            <p:nvPr/>
          </p:nvSpPr>
          <p:spPr>
            <a:xfrm>
              <a:off x="559719" y="5448614"/>
              <a:ext cx="1814771" cy="369332"/>
            </a:xfrm>
            <a:prstGeom prst="rect">
              <a:avLst/>
            </a:prstGeom>
            <a:noFill/>
          </p:spPr>
          <p:txBody>
            <a:bodyPr wrap="square" rtlCol="0">
              <a:spAutoFit/>
            </a:bodyPr>
            <a:lstStyle/>
            <a:p>
              <a:r>
                <a:rPr lang="en-US" altLang="zh-CN" dirty="0"/>
                <a:t>2H</a:t>
              </a:r>
              <a:r>
                <a:rPr lang="en-US" altLang="zh-CN" baseline="-25000" dirty="0"/>
                <a:t>2</a:t>
              </a:r>
              <a:r>
                <a:rPr lang="zh-CN" altLang="en-US" dirty="0"/>
                <a:t> </a:t>
              </a:r>
              <a:r>
                <a:rPr lang="en-US" altLang="zh-CN" dirty="0"/>
                <a:t>(g)</a:t>
              </a:r>
              <a:r>
                <a:rPr lang="zh-CN" altLang="en-US" dirty="0"/>
                <a:t> </a:t>
              </a:r>
              <a:r>
                <a:rPr lang="en-US" altLang="zh-CN" dirty="0"/>
                <a:t>+</a:t>
              </a:r>
              <a:r>
                <a:rPr lang="zh-CN" altLang="en-US" dirty="0"/>
                <a:t> </a:t>
              </a:r>
              <a:r>
                <a:rPr lang="en-US" altLang="zh-CN" dirty="0"/>
                <a:t>O</a:t>
              </a:r>
              <a:r>
                <a:rPr lang="en-US" altLang="zh-CN" baseline="-25000" dirty="0"/>
                <a:t>2</a:t>
              </a:r>
              <a:r>
                <a:rPr lang="zh-CN" altLang="en-US" dirty="0"/>
                <a:t> </a:t>
              </a:r>
              <a:r>
                <a:rPr lang="en-US" altLang="zh-CN" dirty="0"/>
                <a:t>(g)</a:t>
              </a:r>
              <a:endParaRPr lang="en-CN" dirty="0"/>
            </a:p>
          </p:txBody>
        </p:sp>
        <p:sp>
          <p:nvSpPr>
            <p:cNvPr id="17" name="TextBox 16">
              <a:extLst>
                <a:ext uri="{FF2B5EF4-FFF2-40B4-BE49-F238E27FC236}">
                  <a16:creationId xmlns:a16="http://schemas.microsoft.com/office/drawing/2014/main" id="{B9C09FB3-574B-094B-A834-361D266355A3}"/>
                </a:ext>
              </a:extLst>
            </p:cNvPr>
            <p:cNvSpPr txBox="1"/>
            <p:nvPr/>
          </p:nvSpPr>
          <p:spPr>
            <a:xfrm>
              <a:off x="2809568" y="5448614"/>
              <a:ext cx="1814771" cy="369332"/>
            </a:xfrm>
            <a:prstGeom prst="rect">
              <a:avLst/>
            </a:prstGeom>
            <a:noFill/>
          </p:spPr>
          <p:txBody>
            <a:bodyPr wrap="square" rtlCol="0">
              <a:spAutoFit/>
            </a:bodyPr>
            <a:lstStyle/>
            <a:p>
              <a:r>
                <a:rPr lang="en-US" altLang="zh-CN" dirty="0"/>
                <a:t>2H</a:t>
              </a:r>
              <a:r>
                <a:rPr lang="en-US" altLang="zh-CN" baseline="-25000" dirty="0"/>
                <a:t>2</a:t>
              </a:r>
              <a:r>
                <a:rPr lang="zh-CN" altLang="en-US" dirty="0"/>
                <a:t> </a:t>
              </a:r>
              <a:r>
                <a:rPr lang="en-US" altLang="zh-CN" dirty="0"/>
                <a:t>O</a:t>
              </a:r>
              <a:r>
                <a:rPr lang="zh-CN" altLang="en-US" dirty="0"/>
                <a:t> </a:t>
              </a:r>
              <a:r>
                <a:rPr lang="en-US" altLang="zh-CN" dirty="0"/>
                <a:t>+Energy</a:t>
              </a:r>
              <a:endParaRPr lang="en-CN" dirty="0"/>
            </a:p>
          </p:txBody>
        </p:sp>
        <p:cxnSp>
          <p:nvCxnSpPr>
            <p:cNvPr id="14" name="Straight Arrow Connector 13">
              <a:extLst>
                <a:ext uri="{FF2B5EF4-FFF2-40B4-BE49-F238E27FC236}">
                  <a16:creationId xmlns:a16="http://schemas.microsoft.com/office/drawing/2014/main" id="{021CB9C5-D699-314A-96A0-657F06848C2A}"/>
                </a:ext>
              </a:extLst>
            </p:cNvPr>
            <p:cNvCxnSpPr/>
            <p:nvPr/>
          </p:nvCxnSpPr>
          <p:spPr>
            <a:xfrm>
              <a:off x="2196364" y="5658644"/>
              <a:ext cx="59995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6" name="Curved Right Arrow 15">
            <a:extLst>
              <a:ext uri="{FF2B5EF4-FFF2-40B4-BE49-F238E27FC236}">
                <a16:creationId xmlns:a16="http://schemas.microsoft.com/office/drawing/2014/main" id="{D5213864-E0B9-2643-A1D3-4238FB4AEB63}"/>
              </a:ext>
            </a:extLst>
          </p:cNvPr>
          <p:cNvSpPr/>
          <p:nvPr/>
        </p:nvSpPr>
        <p:spPr>
          <a:xfrm rot="14726796" flipH="1">
            <a:off x="5607768" y="2354768"/>
            <a:ext cx="486284" cy="1216152"/>
          </a:xfrm>
          <a:prstGeom prst="curvedRightArrow">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 name="TextBox 1">
            <a:extLst>
              <a:ext uri="{FF2B5EF4-FFF2-40B4-BE49-F238E27FC236}">
                <a16:creationId xmlns:a16="http://schemas.microsoft.com/office/drawing/2014/main" id="{80B60C97-784B-4C49-B355-3F48A1CCB440}"/>
              </a:ext>
            </a:extLst>
          </p:cNvPr>
          <p:cNvSpPr txBox="1"/>
          <p:nvPr/>
        </p:nvSpPr>
        <p:spPr>
          <a:xfrm>
            <a:off x="7842520" y="5481227"/>
            <a:ext cx="3626603" cy="400110"/>
          </a:xfrm>
          <a:prstGeom prst="rect">
            <a:avLst/>
          </a:prstGeom>
          <a:noFill/>
        </p:spPr>
        <p:txBody>
          <a:bodyPr wrap="square" rtlCol="0">
            <a:spAutoFit/>
          </a:bodyPr>
          <a:lstStyle/>
          <a:p>
            <a:r>
              <a:rPr lang="en-US" altLang="zh-CN" sz="2000" b="1" dirty="0">
                <a:solidFill>
                  <a:srgbClr val="67BD4A"/>
                </a:solidFill>
              </a:rPr>
              <a:t>Hydrogen</a:t>
            </a:r>
            <a:r>
              <a:rPr lang="zh-CN" altLang="en-US" sz="2000" b="1" dirty="0">
                <a:solidFill>
                  <a:srgbClr val="67BD4A"/>
                </a:solidFill>
              </a:rPr>
              <a:t> </a:t>
            </a:r>
            <a:r>
              <a:rPr lang="en-US" altLang="zh-CN" sz="2000" b="1" dirty="0">
                <a:solidFill>
                  <a:srgbClr val="67BD4A"/>
                </a:solidFill>
              </a:rPr>
              <a:t>fuel</a:t>
            </a:r>
            <a:r>
              <a:rPr lang="zh-CN" altLang="en-US" sz="2000" b="1" dirty="0">
                <a:solidFill>
                  <a:srgbClr val="67BD4A"/>
                </a:solidFill>
              </a:rPr>
              <a:t> </a:t>
            </a:r>
            <a:r>
              <a:rPr lang="en-US" altLang="zh-CN" sz="2000" b="1" dirty="0">
                <a:solidFill>
                  <a:srgbClr val="67BD4A"/>
                </a:solidFill>
              </a:rPr>
              <a:t>cell</a:t>
            </a:r>
            <a:r>
              <a:rPr lang="zh-CN" altLang="en-US" sz="2000" b="1" dirty="0">
                <a:solidFill>
                  <a:srgbClr val="67BD4A"/>
                </a:solidFill>
              </a:rPr>
              <a:t> </a:t>
            </a:r>
            <a:r>
              <a:rPr lang="en-US" altLang="zh-CN" sz="2000" b="1" dirty="0">
                <a:solidFill>
                  <a:srgbClr val="67BD4A"/>
                </a:solidFill>
              </a:rPr>
              <a:t>vehicles</a:t>
            </a:r>
            <a:endParaRPr lang="en-CN" sz="2000" b="1" dirty="0">
              <a:solidFill>
                <a:srgbClr val="67BD4A"/>
              </a:solidFill>
            </a:endParaRPr>
          </a:p>
        </p:txBody>
      </p:sp>
      <p:sp>
        <p:nvSpPr>
          <p:cNvPr id="3" name="Slide Number Placeholder 2">
            <a:extLst>
              <a:ext uri="{FF2B5EF4-FFF2-40B4-BE49-F238E27FC236}">
                <a16:creationId xmlns:a16="http://schemas.microsoft.com/office/drawing/2014/main" id="{A5CDBC87-EA2F-D24F-BF39-48E2740ADA23}"/>
              </a:ext>
            </a:extLst>
          </p:cNvPr>
          <p:cNvSpPr>
            <a:spLocks noGrp="1"/>
          </p:cNvSpPr>
          <p:nvPr>
            <p:ph type="sldNum" sz="quarter" idx="12"/>
          </p:nvPr>
        </p:nvSpPr>
        <p:spPr/>
        <p:txBody>
          <a:bodyPr/>
          <a:lstStyle/>
          <a:p>
            <a:fld id="{73AB32EF-5685-C143-9CE0-3404BB7CA47A}" type="slidenum">
              <a:rPr lang="en-CN" smtClean="0"/>
              <a:t>3</a:t>
            </a:fld>
            <a:endParaRPr lang="en-CN"/>
          </a:p>
        </p:txBody>
      </p:sp>
    </p:spTree>
    <p:extLst>
      <p:ext uri="{BB962C8B-B14F-4D97-AF65-F5344CB8AC3E}">
        <p14:creationId xmlns:p14="http://schemas.microsoft.com/office/powerpoint/2010/main" val="1040106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FB4D9E-3771-864E-8AA0-CC45AE0077D6}"/>
              </a:ext>
            </a:extLst>
          </p:cNvPr>
          <p:cNvPicPr>
            <a:picLocks noChangeAspect="1"/>
          </p:cNvPicPr>
          <p:nvPr/>
        </p:nvPicPr>
        <p:blipFill>
          <a:blip r:embed="rId2"/>
          <a:stretch>
            <a:fillRect/>
          </a:stretch>
        </p:blipFill>
        <p:spPr>
          <a:xfrm>
            <a:off x="1424631" y="963838"/>
            <a:ext cx="9665468" cy="1815222"/>
          </a:xfrm>
          <a:prstGeom prst="rect">
            <a:avLst/>
          </a:prstGeom>
        </p:spPr>
      </p:pic>
      <p:pic>
        <p:nvPicPr>
          <p:cNvPr id="5" name="Picture 4">
            <a:extLst>
              <a:ext uri="{FF2B5EF4-FFF2-40B4-BE49-F238E27FC236}">
                <a16:creationId xmlns:a16="http://schemas.microsoft.com/office/drawing/2014/main" id="{1DE4F1E1-2853-EE4B-B62E-307485200937}"/>
              </a:ext>
            </a:extLst>
          </p:cNvPr>
          <p:cNvPicPr>
            <a:picLocks noChangeAspect="1"/>
          </p:cNvPicPr>
          <p:nvPr/>
        </p:nvPicPr>
        <p:blipFill>
          <a:blip r:embed="rId3"/>
          <a:stretch>
            <a:fillRect/>
          </a:stretch>
        </p:blipFill>
        <p:spPr>
          <a:xfrm>
            <a:off x="1424631" y="2758597"/>
            <a:ext cx="9665468" cy="3189844"/>
          </a:xfrm>
          <a:prstGeom prst="rect">
            <a:avLst/>
          </a:prstGeom>
        </p:spPr>
      </p:pic>
      <p:sp>
        <p:nvSpPr>
          <p:cNvPr id="2" name="Slide Number Placeholder 1">
            <a:extLst>
              <a:ext uri="{FF2B5EF4-FFF2-40B4-BE49-F238E27FC236}">
                <a16:creationId xmlns:a16="http://schemas.microsoft.com/office/drawing/2014/main" id="{9BC72E8C-2BDB-B840-ADBD-EC8B1E43323D}"/>
              </a:ext>
            </a:extLst>
          </p:cNvPr>
          <p:cNvSpPr>
            <a:spLocks noGrp="1"/>
          </p:cNvSpPr>
          <p:nvPr>
            <p:ph type="sldNum" sz="quarter" idx="12"/>
          </p:nvPr>
        </p:nvSpPr>
        <p:spPr/>
        <p:txBody>
          <a:bodyPr/>
          <a:lstStyle/>
          <a:p>
            <a:fld id="{73AB32EF-5685-C143-9CE0-3404BB7CA47A}" type="slidenum">
              <a:rPr lang="en-CN" smtClean="0"/>
              <a:t>30</a:t>
            </a:fld>
            <a:endParaRPr lang="en-CN"/>
          </a:p>
        </p:txBody>
      </p:sp>
    </p:spTree>
    <p:extLst>
      <p:ext uri="{BB962C8B-B14F-4D97-AF65-F5344CB8AC3E}">
        <p14:creationId xmlns:p14="http://schemas.microsoft.com/office/powerpoint/2010/main" val="2487696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629335-D36B-B543-82D2-B03B8951548D}"/>
              </a:ext>
            </a:extLst>
          </p:cNvPr>
          <p:cNvSpPr/>
          <p:nvPr/>
        </p:nvSpPr>
        <p:spPr>
          <a:xfrm>
            <a:off x="520390" y="4423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D6D90364-49AD-1A44-95BB-031BB4A4A4B4}"/>
              </a:ext>
            </a:extLst>
          </p:cNvPr>
          <p:cNvSpPr/>
          <p:nvPr/>
        </p:nvSpPr>
        <p:spPr>
          <a:xfrm>
            <a:off x="1364167" y="4423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85FA23EE-E37F-AD45-A399-53F5E18E8049}"/>
              </a:ext>
            </a:extLst>
          </p:cNvPr>
          <p:cNvSpPr txBox="1"/>
          <p:nvPr/>
        </p:nvSpPr>
        <p:spPr>
          <a:xfrm>
            <a:off x="1776763" y="436538"/>
            <a:ext cx="4669193" cy="707886"/>
          </a:xfrm>
          <a:prstGeom prst="rect">
            <a:avLst/>
          </a:prstGeom>
          <a:noFill/>
        </p:spPr>
        <p:txBody>
          <a:bodyPr wrap="square" rtlCol="0">
            <a:spAutoFit/>
          </a:bodyPr>
          <a:lstStyle/>
          <a:p>
            <a:r>
              <a:rPr lang="en-US" altLang="zh-CN" sz="4000" b="1" dirty="0"/>
              <a:t>Fire-proofing</a:t>
            </a:r>
            <a:r>
              <a:rPr lang="zh-CN" altLang="en-US" sz="4000" b="1" dirty="0"/>
              <a:t> </a:t>
            </a:r>
            <a:r>
              <a:rPr lang="en-US" altLang="zh-CN" sz="4000" b="1" dirty="0"/>
              <a:t>for</a:t>
            </a:r>
            <a:r>
              <a:rPr lang="zh-CN" altLang="en-US" sz="4000" b="1" dirty="0"/>
              <a:t> </a:t>
            </a:r>
            <a:r>
              <a:rPr lang="en-US" altLang="zh-CN" sz="4000" b="1" dirty="0"/>
              <a:t>HFC</a:t>
            </a:r>
            <a:endParaRPr lang="en-CN" sz="4000" b="1" dirty="0"/>
          </a:p>
        </p:txBody>
      </p:sp>
      <p:sp>
        <p:nvSpPr>
          <p:cNvPr id="17" name="TextBox 16">
            <a:extLst>
              <a:ext uri="{FF2B5EF4-FFF2-40B4-BE49-F238E27FC236}">
                <a16:creationId xmlns:a16="http://schemas.microsoft.com/office/drawing/2014/main" id="{F6496831-9C0B-3845-9B39-38240B54171C}"/>
              </a:ext>
            </a:extLst>
          </p:cNvPr>
          <p:cNvSpPr txBox="1"/>
          <p:nvPr/>
        </p:nvSpPr>
        <p:spPr>
          <a:xfrm>
            <a:off x="146755" y="6550714"/>
            <a:ext cx="5283201" cy="276999"/>
          </a:xfrm>
          <a:prstGeom prst="rect">
            <a:avLst/>
          </a:prstGeom>
          <a:noFill/>
        </p:spPr>
        <p:txBody>
          <a:bodyPr wrap="square">
            <a:spAutoFit/>
          </a:bodyPr>
          <a:lstStyle/>
          <a:p>
            <a:r>
              <a:rPr lang="en-CN" sz="1200" dirty="0"/>
              <a:t>https://hydrogen.wsu.edu/2017/03/17/so-just-how-dangerous-is-hydrogen-fuel/</a:t>
            </a:r>
            <a:r>
              <a:rPr lang="zh-CN" altLang="en-US" sz="1200" dirty="0"/>
              <a:t> </a:t>
            </a:r>
            <a:endParaRPr lang="en-CN" sz="1200" dirty="0"/>
          </a:p>
        </p:txBody>
      </p:sp>
      <p:grpSp>
        <p:nvGrpSpPr>
          <p:cNvPr id="12" name="Group 11">
            <a:extLst>
              <a:ext uri="{FF2B5EF4-FFF2-40B4-BE49-F238E27FC236}">
                <a16:creationId xmlns:a16="http://schemas.microsoft.com/office/drawing/2014/main" id="{695F71EB-80D9-0446-9B30-E4050EE21B2D}"/>
              </a:ext>
            </a:extLst>
          </p:cNvPr>
          <p:cNvGrpSpPr/>
          <p:nvPr/>
        </p:nvGrpSpPr>
        <p:grpSpPr>
          <a:xfrm>
            <a:off x="691169" y="2019857"/>
            <a:ext cx="5210240" cy="1850643"/>
            <a:chOff x="903988" y="1870019"/>
            <a:chExt cx="4389104" cy="1558981"/>
          </a:xfrm>
        </p:grpSpPr>
        <p:pic>
          <p:nvPicPr>
            <p:cNvPr id="8" name="Picture 7">
              <a:extLst>
                <a:ext uri="{FF2B5EF4-FFF2-40B4-BE49-F238E27FC236}">
                  <a16:creationId xmlns:a16="http://schemas.microsoft.com/office/drawing/2014/main" id="{C70FB3FD-7104-6049-80BB-75C82F1C893C}"/>
                </a:ext>
              </a:extLst>
            </p:cNvPr>
            <p:cNvPicPr>
              <a:picLocks noChangeAspect="1"/>
            </p:cNvPicPr>
            <p:nvPr/>
          </p:nvPicPr>
          <p:blipFill rotWithShape="1">
            <a:blip r:embed="rId2"/>
            <a:srcRect l="4105" t="14370" r="73681" b="50224"/>
            <a:stretch/>
          </p:blipFill>
          <p:spPr>
            <a:xfrm>
              <a:off x="903988" y="1870023"/>
              <a:ext cx="1375720" cy="1558977"/>
            </a:xfrm>
            <a:prstGeom prst="rect">
              <a:avLst/>
            </a:prstGeom>
          </p:spPr>
        </p:pic>
        <p:pic>
          <p:nvPicPr>
            <p:cNvPr id="21" name="Picture 20">
              <a:extLst>
                <a:ext uri="{FF2B5EF4-FFF2-40B4-BE49-F238E27FC236}">
                  <a16:creationId xmlns:a16="http://schemas.microsoft.com/office/drawing/2014/main" id="{148470BE-28DA-4643-B6D2-31CC9A0DF602}"/>
                </a:ext>
              </a:extLst>
            </p:cNvPr>
            <p:cNvPicPr>
              <a:picLocks noChangeAspect="1"/>
            </p:cNvPicPr>
            <p:nvPr/>
          </p:nvPicPr>
          <p:blipFill rotWithShape="1">
            <a:blip r:embed="rId2"/>
            <a:srcRect l="55607" t="13116" r="24309" b="51478"/>
            <a:stretch/>
          </p:blipFill>
          <p:spPr>
            <a:xfrm>
              <a:off x="2410681" y="1870020"/>
              <a:ext cx="1375719" cy="1558977"/>
            </a:xfrm>
            <a:prstGeom prst="rect">
              <a:avLst/>
            </a:prstGeom>
          </p:spPr>
        </p:pic>
        <p:pic>
          <p:nvPicPr>
            <p:cNvPr id="23" name="Picture 22">
              <a:extLst>
                <a:ext uri="{FF2B5EF4-FFF2-40B4-BE49-F238E27FC236}">
                  <a16:creationId xmlns:a16="http://schemas.microsoft.com/office/drawing/2014/main" id="{BF763C96-FF2F-E642-9A75-5AA68B3A57DD}"/>
                </a:ext>
              </a:extLst>
            </p:cNvPr>
            <p:cNvPicPr>
              <a:picLocks noChangeAspect="1"/>
            </p:cNvPicPr>
            <p:nvPr/>
          </p:nvPicPr>
          <p:blipFill rotWithShape="1">
            <a:blip r:embed="rId2"/>
            <a:srcRect l="4105" t="54577" r="72947" b="7668"/>
            <a:stretch/>
          </p:blipFill>
          <p:spPr>
            <a:xfrm>
              <a:off x="3917373" y="1870019"/>
              <a:ext cx="1375719" cy="1558977"/>
            </a:xfrm>
            <a:prstGeom prst="rect">
              <a:avLst/>
            </a:prstGeom>
          </p:spPr>
        </p:pic>
      </p:grpSp>
      <p:sp>
        <p:nvSpPr>
          <p:cNvPr id="25" name="TextBox 24">
            <a:extLst>
              <a:ext uri="{FF2B5EF4-FFF2-40B4-BE49-F238E27FC236}">
                <a16:creationId xmlns:a16="http://schemas.microsoft.com/office/drawing/2014/main" id="{CDB228CE-DE01-DE46-8133-31AE124A6C4C}"/>
              </a:ext>
            </a:extLst>
          </p:cNvPr>
          <p:cNvSpPr txBox="1"/>
          <p:nvPr/>
        </p:nvSpPr>
        <p:spPr>
          <a:xfrm>
            <a:off x="618207" y="4272270"/>
            <a:ext cx="5283202" cy="923330"/>
          </a:xfrm>
          <a:prstGeom prst="rect">
            <a:avLst/>
          </a:prstGeom>
          <a:noFill/>
        </p:spPr>
        <p:txBody>
          <a:bodyPr wrap="square">
            <a:spAutoFit/>
          </a:bodyPr>
          <a:lstStyle/>
          <a:p>
            <a:r>
              <a:rPr lang="en-US" sz="1800" dirty="0">
                <a:effectLst/>
                <a:latin typeface="ArialMT"/>
              </a:rPr>
              <a:t>Hydrogen is an </a:t>
            </a:r>
            <a:r>
              <a:rPr lang="en-US" sz="1800" b="1" dirty="0">
                <a:solidFill>
                  <a:srgbClr val="67BD4A"/>
                </a:solidFill>
                <a:effectLst/>
                <a:latin typeface="ArialMT"/>
              </a:rPr>
              <a:t>inflammable</a:t>
            </a:r>
            <a:r>
              <a:rPr lang="en-US" sz="1800" dirty="0">
                <a:effectLst/>
                <a:latin typeface="ArialMT"/>
              </a:rPr>
              <a:t> gas but can explode under certain circumstances of confinement or oxygen concentration. </a:t>
            </a:r>
            <a:endParaRPr lang="en-US" dirty="0"/>
          </a:p>
        </p:txBody>
      </p:sp>
      <p:grpSp>
        <p:nvGrpSpPr>
          <p:cNvPr id="2" name="Group 1">
            <a:extLst>
              <a:ext uri="{FF2B5EF4-FFF2-40B4-BE49-F238E27FC236}">
                <a16:creationId xmlns:a16="http://schemas.microsoft.com/office/drawing/2014/main" id="{28B394E2-42C3-3B4A-9019-834632F86454}"/>
              </a:ext>
            </a:extLst>
          </p:cNvPr>
          <p:cNvGrpSpPr/>
          <p:nvPr/>
        </p:nvGrpSpPr>
        <p:grpSpPr>
          <a:xfrm>
            <a:off x="7833083" y="2164845"/>
            <a:ext cx="3758350" cy="1983954"/>
            <a:chOff x="7742481" y="2419489"/>
            <a:chExt cx="3758350" cy="1983954"/>
          </a:xfrm>
        </p:grpSpPr>
        <p:sp>
          <p:nvSpPr>
            <p:cNvPr id="18" name="Rectangle 17">
              <a:extLst>
                <a:ext uri="{FF2B5EF4-FFF2-40B4-BE49-F238E27FC236}">
                  <a16:creationId xmlns:a16="http://schemas.microsoft.com/office/drawing/2014/main" id="{16EE5853-3641-AE4C-88E7-9C2B1B4A1D78}"/>
                </a:ext>
              </a:extLst>
            </p:cNvPr>
            <p:cNvSpPr/>
            <p:nvPr/>
          </p:nvSpPr>
          <p:spPr>
            <a:xfrm>
              <a:off x="7742481" y="2419489"/>
              <a:ext cx="3488267" cy="1728794"/>
            </a:xfrm>
            <a:prstGeom prst="rect">
              <a:avLst/>
            </a:prstGeom>
            <a:solidFill>
              <a:srgbClr val="67BD4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C1C4CB9C-11DB-C549-934D-2EE77367FD3D}"/>
                </a:ext>
              </a:extLst>
            </p:cNvPr>
            <p:cNvSpPr/>
            <p:nvPr/>
          </p:nvSpPr>
          <p:spPr>
            <a:xfrm>
              <a:off x="8012564" y="2674649"/>
              <a:ext cx="3488267" cy="1728794"/>
            </a:xfrm>
            <a:prstGeom prst="rect">
              <a:avLst/>
            </a:prstGeom>
            <a:solidFill>
              <a:schemeClr val="bg1"/>
            </a:solidFill>
            <a:ln w="38100">
              <a:solidFill>
                <a:srgbClr val="67BD4A"/>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4D0ABC5C-9FA3-9842-892F-1E58EAF47F5F}"/>
                </a:ext>
              </a:extLst>
            </p:cNvPr>
            <p:cNvSpPr txBox="1"/>
            <p:nvPr/>
          </p:nvSpPr>
          <p:spPr>
            <a:xfrm>
              <a:off x="8354046" y="3031214"/>
              <a:ext cx="2950080" cy="1015663"/>
            </a:xfrm>
            <a:prstGeom prst="rect">
              <a:avLst/>
            </a:prstGeom>
            <a:noFill/>
          </p:spPr>
          <p:txBody>
            <a:bodyPr wrap="square">
              <a:spAutoFit/>
            </a:bodyPr>
            <a:lstStyle/>
            <a:p>
              <a:r>
                <a:rPr lang="en-US" sz="2000" b="1" i="0" u="none" strike="noStrike" dirty="0">
                  <a:solidFill>
                    <a:srgbClr val="67BD4A"/>
                  </a:solidFill>
                  <a:effectLst/>
                  <a:latin typeface="Arial" panose="020B0604020202020204" pitchFamily="34" charset="0"/>
                </a:rPr>
                <a:t>Solution for Hydrogen Cell Vehicles with Fire Proofing Technology</a:t>
              </a:r>
              <a:endParaRPr lang="en-CN" sz="2000" dirty="0">
                <a:solidFill>
                  <a:srgbClr val="67BD4A"/>
                </a:solidFill>
              </a:endParaRPr>
            </a:p>
          </p:txBody>
        </p:sp>
      </p:grpSp>
      <p:sp>
        <p:nvSpPr>
          <p:cNvPr id="3" name="Right Arrow 2">
            <a:extLst>
              <a:ext uri="{FF2B5EF4-FFF2-40B4-BE49-F238E27FC236}">
                <a16:creationId xmlns:a16="http://schemas.microsoft.com/office/drawing/2014/main" id="{C31B88EB-9EE8-D140-AAE7-BCEA9F055639}"/>
              </a:ext>
            </a:extLst>
          </p:cNvPr>
          <p:cNvSpPr/>
          <p:nvPr/>
        </p:nvSpPr>
        <p:spPr>
          <a:xfrm>
            <a:off x="6090652" y="2535734"/>
            <a:ext cx="1607389" cy="987016"/>
          </a:xfrm>
          <a:custGeom>
            <a:avLst/>
            <a:gdLst>
              <a:gd name="connsiteX0" fmla="*/ 0 w 1270861"/>
              <a:gd name="connsiteY0" fmla="*/ 185980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557939 h 743919"/>
              <a:gd name="connsiteX7" fmla="*/ 0 w 1270861"/>
              <a:gd name="connsiteY7" fmla="*/ 185980 h 743919"/>
              <a:gd name="connsiteX0" fmla="*/ 0 w 1270861"/>
              <a:gd name="connsiteY0" fmla="*/ 9968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557939 h 743919"/>
              <a:gd name="connsiteX7" fmla="*/ 0 w 1270861"/>
              <a:gd name="connsiteY7" fmla="*/ 9968 h 743919"/>
              <a:gd name="connsiteX0" fmla="*/ 0 w 1270861"/>
              <a:gd name="connsiteY0" fmla="*/ 9968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699606 h 743919"/>
              <a:gd name="connsiteX7" fmla="*/ 0 w 1270861"/>
              <a:gd name="connsiteY7" fmla="*/ 9968 h 743919"/>
              <a:gd name="connsiteX0" fmla="*/ 0 w 1270861"/>
              <a:gd name="connsiteY0" fmla="*/ 9968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699606 h 743919"/>
              <a:gd name="connsiteX7" fmla="*/ 0 w 1270861"/>
              <a:gd name="connsiteY7" fmla="*/ 9968 h 743919"/>
              <a:gd name="connsiteX0" fmla="*/ 0 w 1270861"/>
              <a:gd name="connsiteY0" fmla="*/ 9968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699606 h 743919"/>
              <a:gd name="connsiteX7" fmla="*/ 0 w 1270861"/>
              <a:gd name="connsiteY7" fmla="*/ 9968 h 743919"/>
              <a:gd name="connsiteX0" fmla="*/ 0 w 1270861"/>
              <a:gd name="connsiteY0" fmla="*/ 9968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699606 h 743919"/>
              <a:gd name="connsiteX7" fmla="*/ 0 w 1270861"/>
              <a:gd name="connsiteY7" fmla="*/ 9968 h 743919"/>
              <a:gd name="connsiteX0" fmla="*/ 0 w 1270861"/>
              <a:gd name="connsiteY0" fmla="*/ 9968 h 743919"/>
              <a:gd name="connsiteX1" fmla="*/ 898902 w 1270861"/>
              <a:gd name="connsiteY1" fmla="*/ 185980 h 743919"/>
              <a:gd name="connsiteX2" fmla="*/ 898902 w 1270861"/>
              <a:gd name="connsiteY2" fmla="*/ 0 h 743919"/>
              <a:gd name="connsiteX3" fmla="*/ 1270861 w 1270861"/>
              <a:gd name="connsiteY3" fmla="*/ 371960 h 743919"/>
              <a:gd name="connsiteX4" fmla="*/ 898902 w 1270861"/>
              <a:gd name="connsiteY4" fmla="*/ 743919 h 743919"/>
              <a:gd name="connsiteX5" fmla="*/ 898902 w 1270861"/>
              <a:gd name="connsiteY5" fmla="*/ 557939 h 743919"/>
              <a:gd name="connsiteX6" fmla="*/ 0 w 1270861"/>
              <a:gd name="connsiteY6" fmla="*/ 699606 h 743919"/>
              <a:gd name="connsiteX7" fmla="*/ 0 w 1270861"/>
              <a:gd name="connsiteY7" fmla="*/ 9968 h 743919"/>
              <a:gd name="connsiteX0" fmla="*/ 6113 w 1276974"/>
              <a:gd name="connsiteY0" fmla="*/ 9968 h 779646"/>
              <a:gd name="connsiteX1" fmla="*/ 905015 w 1276974"/>
              <a:gd name="connsiteY1" fmla="*/ 185980 h 779646"/>
              <a:gd name="connsiteX2" fmla="*/ 905015 w 1276974"/>
              <a:gd name="connsiteY2" fmla="*/ 0 h 779646"/>
              <a:gd name="connsiteX3" fmla="*/ 1276974 w 1276974"/>
              <a:gd name="connsiteY3" fmla="*/ 371960 h 779646"/>
              <a:gd name="connsiteX4" fmla="*/ 905015 w 1276974"/>
              <a:gd name="connsiteY4" fmla="*/ 743919 h 779646"/>
              <a:gd name="connsiteX5" fmla="*/ 905015 w 1276974"/>
              <a:gd name="connsiteY5" fmla="*/ 557939 h 779646"/>
              <a:gd name="connsiteX6" fmla="*/ 0 w 1276974"/>
              <a:gd name="connsiteY6" fmla="*/ 779646 h 779646"/>
              <a:gd name="connsiteX7" fmla="*/ 6113 w 1276974"/>
              <a:gd name="connsiteY7" fmla="*/ 9968 h 779646"/>
              <a:gd name="connsiteX0" fmla="*/ 9170 w 1276974"/>
              <a:gd name="connsiteY0" fmla="*/ 0 h 857997"/>
              <a:gd name="connsiteX1" fmla="*/ 905015 w 1276974"/>
              <a:gd name="connsiteY1" fmla="*/ 264331 h 857997"/>
              <a:gd name="connsiteX2" fmla="*/ 905015 w 1276974"/>
              <a:gd name="connsiteY2" fmla="*/ 78351 h 857997"/>
              <a:gd name="connsiteX3" fmla="*/ 1276974 w 1276974"/>
              <a:gd name="connsiteY3" fmla="*/ 450311 h 857997"/>
              <a:gd name="connsiteX4" fmla="*/ 905015 w 1276974"/>
              <a:gd name="connsiteY4" fmla="*/ 822270 h 857997"/>
              <a:gd name="connsiteX5" fmla="*/ 905015 w 1276974"/>
              <a:gd name="connsiteY5" fmla="*/ 636290 h 857997"/>
              <a:gd name="connsiteX6" fmla="*/ 0 w 1276974"/>
              <a:gd name="connsiteY6" fmla="*/ 857997 h 857997"/>
              <a:gd name="connsiteX7" fmla="*/ 9170 w 1276974"/>
              <a:gd name="connsiteY7" fmla="*/ 0 h 857997"/>
              <a:gd name="connsiteX0" fmla="*/ 9170 w 1362557"/>
              <a:gd name="connsiteY0" fmla="*/ 0 h 857997"/>
              <a:gd name="connsiteX1" fmla="*/ 905015 w 1362557"/>
              <a:gd name="connsiteY1" fmla="*/ 264331 h 857997"/>
              <a:gd name="connsiteX2" fmla="*/ 905015 w 1362557"/>
              <a:gd name="connsiteY2" fmla="*/ 78351 h 857997"/>
              <a:gd name="connsiteX3" fmla="*/ 1362557 w 1362557"/>
              <a:gd name="connsiteY3" fmla="*/ 453071 h 857997"/>
              <a:gd name="connsiteX4" fmla="*/ 905015 w 1362557"/>
              <a:gd name="connsiteY4" fmla="*/ 822270 h 857997"/>
              <a:gd name="connsiteX5" fmla="*/ 905015 w 1362557"/>
              <a:gd name="connsiteY5" fmla="*/ 636290 h 857997"/>
              <a:gd name="connsiteX6" fmla="*/ 0 w 1362557"/>
              <a:gd name="connsiteY6" fmla="*/ 857997 h 857997"/>
              <a:gd name="connsiteX7" fmla="*/ 9170 w 1362557"/>
              <a:gd name="connsiteY7" fmla="*/ 0 h 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557" h="857997">
                <a:moveTo>
                  <a:pt x="9170" y="0"/>
                </a:moveTo>
                <a:cubicBezTo>
                  <a:pt x="351734" y="178874"/>
                  <a:pt x="571038" y="317277"/>
                  <a:pt x="905015" y="264331"/>
                </a:cubicBezTo>
                <a:lnTo>
                  <a:pt x="905015" y="78351"/>
                </a:lnTo>
                <a:lnTo>
                  <a:pt x="1362557" y="453071"/>
                </a:lnTo>
                <a:lnTo>
                  <a:pt x="905015" y="822270"/>
                </a:lnTo>
                <a:lnTo>
                  <a:pt x="905015" y="636290"/>
                </a:lnTo>
                <a:cubicBezTo>
                  <a:pt x="502350" y="567603"/>
                  <a:pt x="291048" y="703451"/>
                  <a:pt x="0" y="857997"/>
                </a:cubicBezTo>
                <a:cubicBezTo>
                  <a:pt x="2038" y="601438"/>
                  <a:pt x="7132" y="256559"/>
                  <a:pt x="9170" y="0"/>
                </a:cubicBezTo>
                <a:close/>
              </a:path>
            </a:pathLst>
          </a:custGeom>
          <a:gradFill>
            <a:gsLst>
              <a:gs pos="0">
                <a:schemeClr val="bg1"/>
              </a:gs>
              <a:gs pos="48000">
                <a:srgbClr val="67BD4A">
                  <a:alpha val="65000"/>
                </a:srgbClr>
              </a:gs>
              <a:gs pos="98000">
                <a:srgbClr val="67BD4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Slide Number Placeholder 3">
            <a:extLst>
              <a:ext uri="{FF2B5EF4-FFF2-40B4-BE49-F238E27FC236}">
                <a16:creationId xmlns:a16="http://schemas.microsoft.com/office/drawing/2014/main" id="{DB561A71-FF57-0745-BF4B-96EE94C8C235}"/>
              </a:ext>
            </a:extLst>
          </p:cNvPr>
          <p:cNvSpPr>
            <a:spLocks noGrp="1"/>
          </p:cNvSpPr>
          <p:nvPr>
            <p:ph type="sldNum" sz="quarter" idx="12"/>
          </p:nvPr>
        </p:nvSpPr>
        <p:spPr/>
        <p:txBody>
          <a:bodyPr/>
          <a:lstStyle/>
          <a:p>
            <a:fld id="{73AB32EF-5685-C143-9CE0-3404BB7CA47A}" type="slidenum">
              <a:rPr lang="en-CN" smtClean="0"/>
              <a:t>4</a:t>
            </a:fld>
            <a:endParaRPr lang="en-CN"/>
          </a:p>
        </p:txBody>
      </p:sp>
    </p:spTree>
    <p:extLst>
      <p:ext uri="{BB962C8B-B14F-4D97-AF65-F5344CB8AC3E}">
        <p14:creationId xmlns:p14="http://schemas.microsoft.com/office/powerpoint/2010/main" val="161420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B1929DE1-6D92-D846-8E16-0647FD993020}"/>
              </a:ext>
            </a:extLst>
          </p:cNvPr>
          <p:cNvSpPr/>
          <p:nvPr/>
        </p:nvSpPr>
        <p:spPr>
          <a:xfrm rot="10800000">
            <a:off x="3216198" y="0"/>
            <a:ext cx="8975800" cy="6858000"/>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Pentagon 6">
            <a:extLst>
              <a:ext uri="{FF2B5EF4-FFF2-40B4-BE49-F238E27FC236}">
                <a16:creationId xmlns:a16="http://schemas.microsoft.com/office/drawing/2014/main" id="{B4343E5F-828D-C44B-B183-D61FE6C9899E}"/>
              </a:ext>
            </a:extLst>
          </p:cNvPr>
          <p:cNvSpPr/>
          <p:nvPr/>
        </p:nvSpPr>
        <p:spPr>
          <a:xfrm>
            <a:off x="0" y="2661181"/>
            <a:ext cx="3524865" cy="1561171"/>
          </a:xfrm>
          <a:prstGeom prst="homePlate">
            <a:avLst/>
          </a:prstGeom>
          <a:gradFill>
            <a:gsLst>
              <a:gs pos="0">
                <a:srgbClr val="005E84"/>
              </a:gs>
              <a:gs pos="35000">
                <a:srgbClr val="005E84">
                  <a:alpha val="66000"/>
                </a:srgbClr>
              </a:gs>
              <a:gs pos="66000">
                <a:srgbClr val="67BD4A">
                  <a:alpha val="65000"/>
                </a:srgbClr>
              </a:gs>
              <a:gs pos="98000">
                <a:srgbClr val="67BD4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A1C43BC5-8AB0-514D-AAEF-1DEBC70EFC82}"/>
              </a:ext>
            </a:extLst>
          </p:cNvPr>
          <p:cNvSpPr txBox="1"/>
          <p:nvPr/>
        </p:nvSpPr>
        <p:spPr>
          <a:xfrm>
            <a:off x="866583" y="3082371"/>
            <a:ext cx="2893742" cy="646331"/>
          </a:xfrm>
          <a:prstGeom prst="rect">
            <a:avLst/>
          </a:prstGeom>
          <a:noFill/>
        </p:spPr>
        <p:txBody>
          <a:bodyPr wrap="square" rtlCol="0">
            <a:spAutoFit/>
          </a:bodyPr>
          <a:lstStyle/>
          <a:p>
            <a:r>
              <a:rPr lang="en-US" altLang="zh-CN" sz="3600" b="1" dirty="0">
                <a:solidFill>
                  <a:schemeClr val="bg1"/>
                </a:solidFill>
              </a:rPr>
              <a:t>Part</a:t>
            </a:r>
            <a:r>
              <a:rPr lang="zh-CN" altLang="en-US" sz="3600" b="1" dirty="0">
                <a:solidFill>
                  <a:schemeClr val="bg1"/>
                </a:solidFill>
              </a:rPr>
              <a:t> </a:t>
            </a:r>
            <a:r>
              <a:rPr lang="en-US" altLang="zh-CN" sz="3600" b="1" dirty="0">
                <a:solidFill>
                  <a:schemeClr val="bg1"/>
                </a:solidFill>
              </a:rPr>
              <a:t>2</a:t>
            </a:r>
            <a:endParaRPr lang="en-CN" sz="3600" b="1" dirty="0">
              <a:solidFill>
                <a:schemeClr val="bg1"/>
              </a:solidFill>
            </a:endParaRPr>
          </a:p>
        </p:txBody>
      </p:sp>
      <p:sp>
        <p:nvSpPr>
          <p:cNvPr id="6" name="Content Placeholder 2">
            <a:extLst>
              <a:ext uri="{FF2B5EF4-FFF2-40B4-BE49-F238E27FC236}">
                <a16:creationId xmlns:a16="http://schemas.microsoft.com/office/drawing/2014/main" id="{6180FBDA-A5C0-C04F-BC7B-0E93D0144CAA}"/>
              </a:ext>
            </a:extLst>
          </p:cNvPr>
          <p:cNvSpPr>
            <a:spLocks noGrp="1"/>
          </p:cNvSpPr>
          <p:nvPr>
            <p:ph idx="1"/>
          </p:nvPr>
        </p:nvSpPr>
        <p:spPr>
          <a:xfrm>
            <a:off x="7704098" y="812866"/>
            <a:ext cx="3958468" cy="5257800"/>
          </a:xfrm>
        </p:spPr>
        <p:txBody>
          <a:bodyPr anchor="ctr">
            <a:normAutofit/>
          </a:bodyPr>
          <a:lstStyle/>
          <a:p>
            <a:r>
              <a:rPr lang="en-CN" sz="2400" dirty="0">
                <a:solidFill>
                  <a:schemeClr val="bg1"/>
                </a:solidFill>
              </a:rPr>
              <a:t>Database</a:t>
            </a:r>
          </a:p>
          <a:p>
            <a:r>
              <a:rPr lang="en-CN" sz="2400" dirty="0">
                <a:solidFill>
                  <a:schemeClr val="bg1"/>
                </a:solidFill>
              </a:rPr>
              <a:t>Search String</a:t>
            </a:r>
          </a:p>
          <a:p>
            <a:pPr lvl="1"/>
            <a:r>
              <a:rPr lang="en-CN" dirty="0">
                <a:solidFill>
                  <a:schemeClr val="bg1"/>
                </a:solidFill>
              </a:rPr>
              <a:t>Keywords and </a:t>
            </a:r>
            <a:r>
              <a:rPr lang="en-US" dirty="0">
                <a:solidFill>
                  <a:schemeClr val="bg1"/>
                </a:solidFill>
              </a:rPr>
              <a:t>synonym</a:t>
            </a:r>
            <a:endParaRPr lang="en-CN" dirty="0">
              <a:solidFill>
                <a:schemeClr val="bg1"/>
              </a:solidFill>
            </a:endParaRPr>
          </a:p>
          <a:p>
            <a:pPr lvl="1"/>
            <a:r>
              <a:rPr lang="en-CN" dirty="0">
                <a:solidFill>
                  <a:schemeClr val="bg1"/>
                </a:solidFill>
              </a:rPr>
              <a:t>Constructed Formula</a:t>
            </a:r>
          </a:p>
          <a:p>
            <a:pPr lvl="1"/>
            <a:r>
              <a:rPr lang="en-CN" dirty="0">
                <a:solidFill>
                  <a:schemeClr val="bg1"/>
                </a:solidFill>
              </a:rPr>
              <a:t>Filter</a:t>
            </a:r>
          </a:p>
          <a:p>
            <a:r>
              <a:rPr lang="en-CN" sz="2400" dirty="0">
                <a:solidFill>
                  <a:schemeClr val="bg1"/>
                </a:solidFill>
              </a:rPr>
              <a:t>Search Strategy</a:t>
            </a:r>
          </a:p>
          <a:p>
            <a:r>
              <a:rPr lang="en-CN" sz="2400" dirty="0">
                <a:solidFill>
                  <a:schemeClr val="bg1"/>
                </a:solidFill>
              </a:rPr>
              <a:t>Result</a:t>
            </a:r>
          </a:p>
          <a:p>
            <a:pPr lvl="1"/>
            <a:r>
              <a:rPr lang="en-CN" dirty="0">
                <a:solidFill>
                  <a:schemeClr val="bg1"/>
                </a:solidFill>
              </a:rPr>
              <a:t>Time based analysis</a:t>
            </a:r>
          </a:p>
          <a:p>
            <a:pPr lvl="1"/>
            <a:r>
              <a:rPr lang="en-CN" dirty="0">
                <a:solidFill>
                  <a:schemeClr val="bg1"/>
                </a:solidFill>
              </a:rPr>
              <a:t>Patentee</a:t>
            </a:r>
          </a:p>
          <a:p>
            <a:pPr lvl="1"/>
            <a:r>
              <a:rPr lang="en-CN" dirty="0">
                <a:solidFill>
                  <a:schemeClr val="bg1"/>
                </a:solidFill>
              </a:rPr>
              <a:t>Highly selected patent</a:t>
            </a:r>
          </a:p>
          <a:p>
            <a:r>
              <a:rPr lang="en-CN" sz="2400" dirty="0">
                <a:solidFill>
                  <a:schemeClr val="bg1"/>
                </a:solidFill>
              </a:rPr>
              <a:t>Feedback</a:t>
            </a:r>
          </a:p>
          <a:p>
            <a:pPr lvl="1"/>
            <a:endParaRPr lang="en-CN" dirty="0">
              <a:solidFill>
                <a:schemeClr val="bg1"/>
              </a:solidFill>
            </a:endParaRPr>
          </a:p>
        </p:txBody>
      </p:sp>
      <p:sp>
        <p:nvSpPr>
          <p:cNvPr id="5" name="TextBox 4">
            <a:extLst>
              <a:ext uri="{FF2B5EF4-FFF2-40B4-BE49-F238E27FC236}">
                <a16:creationId xmlns:a16="http://schemas.microsoft.com/office/drawing/2014/main" id="{D8ABEB7B-D4F3-BC40-B7BA-5A468F82165E}"/>
              </a:ext>
            </a:extLst>
          </p:cNvPr>
          <p:cNvSpPr txBox="1"/>
          <p:nvPr/>
        </p:nvSpPr>
        <p:spPr>
          <a:xfrm>
            <a:off x="4016805" y="2864581"/>
            <a:ext cx="3310759" cy="837473"/>
          </a:xfrm>
          <a:prstGeom prst="rect">
            <a:avLst/>
          </a:prstGeom>
          <a:noFill/>
        </p:spPr>
        <p:txBody>
          <a:bodyPr wrap="square">
            <a:spAutoFit/>
          </a:bodyPr>
          <a:lstStyle/>
          <a:p>
            <a:pPr algn="l" rtl="0">
              <a:lnSpc>
                <a:spcPct val="150000"/>
              </a:lnSpc>
              <a:spcBef>
                <a:spcPts val="0"/>
              </a:spcBef>
              <a:spcAft>
                <a:spcPts val="1200"/>
              </a:spcAft>
            </a:pPr>
            <a:r>
              <a:rPr lang="en-US" altLang="zh-CN" sz="3600" b="1" i="0" u="none" strike="noStrike" dirty="0">
                <a:solidFill>
                  <a:schemeClr val="bg1"/>
                </a:solidFill>
                <a:effectLst/>
              </a:rPr>
              <a:t>Search</a:t>
            </a:r>
            <a:r>
              <a:rPr lang="zh-CN" altLang="en-US" sz="3600" b="1" i="0" u="none" strike="noStrike" dirty="0">
                <a:solidFill>
                  <a:schemeClr val="bg1"/>
                </a:solidFill>
                <a:effectLst/>
              </a:rPr>
              <a:t> </a:t>
            </a:r>
            <a:r>
              <a:rPr lang="en-US" altLang="zh-CN" sz="3600" b="1" i="0" u="none" strike="noStrike" dirty="0">
                <a:solidFill>
                  <a:schemeClr val="bg1"/>
                </a:solidFill>
                <a:effectLst/>
              </a:rPr>
              <a:t>Strategy</a:t>
            </a:r>
            <a:endParaRPr lang="en-US" sz="3600" b="1" i="0" u="none" strike="noStrike" dirty="0">
              <a:solidFill>
                <a:schemeClr val="bg1"/>
              </a:solidFill>
              <a:effectLst/>
            </a:endParaRPr>
          </a:p>
        </p:txBody>
      </p:sp>
      <p:sp>
        <p:nvSpPr>
          <p:cNvPr id="2" name="Slide Number Placeholder 1">
            <a:extLst>
              <a:ext uri="{FF2B5EF4-FFF2-40B4-BE49-F238E27FC236}">
                <a16:creationId xmlns:a16="http://schemas.microsoft.com/office/drawing/2014/main" id="{52C1575F-EA3C-2441-807C-E60BDB8E0E61}"/>
              </a:ext>
            </a:extLst>
          </p:cNvPr>
          <p:cNvSpPr>
            <a:spLocks noGrp="1"/>
          </p:cNvSpPr>
          <p:nvPr>
            <p:ph type="sldNum" sz="quarter" idx="12"/>
          </p:nvPr>
        </p:nvSpPr>
        <p:spPr/>
        <p:txBody>
          <a:bodyPr/>
          <a:lstStyle/>
          <a:p>
            <a:fld id="{73AB32EF-5685-C143-9CE0-3404BB7CA47A}" type="slidenum">
              <a:rPr lang="en-CN" smtClean="0"/>
              <a:t>5</a:t>
            </a:fld>
            <a:endParaRPr lang="en-CN"/>
          </a:p>
        </p:txBody>
      </p:sp>
    </p:spTree>
    <p:extLst>
      <p:ext uri="{BB962C8B-B14F-4D97-AF65-F5344CB8AC3E}">
        <p14:creationId xmlns:p14="http://schemas.microsoft.com/office/powerpoint/2010/main" val="6469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DD2846-FA3F-1F4A-ADC0-65FF792E0D99}"/>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42CB6D53-00E8-E944-92C8-48DB5A2BACDE}"/>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0DFD9D35-FF4E-AF41-B236-840B176BE27F}"/>
              </a:ext>
            </a:extLst>
          </p:cNvPr>
          <p:cNvSpPr txBox="1"/>
          <p:nvPr/>
        </p:nvSpPr>
        <p:spPr>
          <a:xfrm>
            <a:off x="1624364" y="284138"/>
            <a:ext cx="3466926" cy="707886"/>
          </a:xfrm>
          <a:prstGeom prst="rect">
            <a:avLst/>
          </a:prstGeom>
          <a:noFill/>
        </p:spPr>
        <p:txBody>
          <a:bodyPr wrap="square" rtlCol="0">
            <a:spAutoFit/>
          </a:bodyPr>
          <a:lstStyle/>
          <a:p>
            <a:r>
              <a:rPr lang="en-CN" sz="4000" b="1" dirty="0"/>
              <a:t>Search Strategy</a:t>
            </a:r>
          </a:p>
        </p:txBody>
      </p:sp>
      <p:sp>
        <p:nvSpPr>
          <p:cNvPr id="29" name="Rounded Rectangle 28">
            <a:extLst>
              <a:ext uri="{FF2B5EF4-FFF2-40B4-BE49-F238E27FC236}">
                <a16:creationId xmlns:a16="http://schemas.microsoft.com/office/drawing/2014/main" id="{CD5AD533-72EA-D649-989C-AE2920A105F6}"/>
              </a:ext>
            </a:extLst>
          </p:cNvPr>
          <p:cNvSpPr/>
          <p:nvPr/>
        </p:nvSpPr>
        <p:spPr>
          <a:xfrm>
            <a:off x="3228899" y="1356989"/>
            <a:ext cx="6144426" cy="1196411"/>
          </a:xfrm>
          <a:prstGeom prst="roundRect">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30" name="Rounded Rectangle 29">
            <a:extLst>
              <a:ext uri="{FF2B5EF4-FFF2-40B4-BE49-F238E27FC236}">
                <a16:creationId xmlns:a16="http://schemas.microsoft.com/office/drawing/2014/main" id="{8BC3EC9E-B0FB-5949-BB82-9EA717329365}"/>
              </a:ext>
            </a:extLst>
          </p:cNvPr>
          <p:cNvSpPr/>
          <p:nvPr/>
        </p:nvSpPr>
        <p:spPr>
          <a:xfrm>
            <a:off x="1580273" y="1672369"/>
            <a:ext cx="1251857" cy="696686"/>
          </a:xfrm>
          <a:prstGeom prst="roundRect">
            <a:avLst/>
          </a:prstGeom>
          <a:ln w="25400">
            <a:solidFill>
              <a:srgbClr val="67BD4A"/>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Search String</a:t>
            </a:r>
          </a:p>
        </p:txBody>
      </p:sp>
      <p:sp>
        <p:nvSpPr>
          <p:cNvPr id="31" name="Rectangle 30">
            <a:extLst>
              <a:ext uri="{FF2B5EF4-FFF2-40B4-BE49-F238E27FC236}">
                <a16:creationId xmlns:a16="http://schemas.microsoft.com/office/drawing/2014/main" id="{71628650-8C3B-3A44-B489-ADB90ABAD087}"/>
              </a:ext>
            </a:extLst>
          </p:cNvPr>
          <p:cNvSpPr/>
          <p:nvPr/>
        </p:nvSpPr>
        <p:spPr>
          <a:xfrm>
            <a:off x="3468181" y="1604635"/>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Keyword Decompose</a:t>
            </a:r>
          </a:p>
        </p:txBody>
      </p:sp>
      <p:sp>
        <p:nvSpPr>
          <p:cNvPr id="32" name="Rectangle 31">
            <a:extLst>
              <a:ext uri="{FF2B5EF4-FFF2-40B4-BE49-F238E27FC236}">
                <a16:creationId xmlns:a16="http://schemas.microsoft.com/office/drawing/2014/main" id="{87BE7CDC-1B30-704E-95FB-B6F0954F78A8}"/>
              </a:ext>
            </a:extLst>
          </p:cNvPr>
          <p:cNvSpPr/>
          <p:nvPr/>
        </p:nvSpPr>
        <p:spPr>
          <a:xfrm>
            <a:off x="5415197" y="1599752"/>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Synonym</a:t>
            </a:r>
          </a:p>
        </p:txBody>
      </p:sp>
      <p:sp>
        <p:nvSpPr>
          <p:cNvPr id="33" name="Rectangle 32">
            <a:extLst>
              <a:ext uri="{FF2B5EF4-FFF2-40B4-BE49-F238E27FC236}">
                <a16:creationId xmlns:a16="http://schemas.microsoft.com/office/drawing/2014/main" id="{DAD18C61-15DE-4140-AF04-C9BD5228DED3}"/>
              </a:ext>
            </a:extLst>
          </p:cNvPr>
          <p:cNvSpPr/>
          <p:nvPr/>
        </p:nvSpPr>
        <p:spPr>
          <a:xfrm>
            <a:off x="7362213" y="1594869"/>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OR Synonym AND parts</a:t>
            </a:r>
          </a:p>
        </p:txBody>
      </p:sp>
      <p:sp>
        <p:nvSpPr>
          <p:cNvPr id="34" name="Rounded Rectangle 33">
            <a:extLst>
              <a:ext uri="{FF2B5EF4-FFF2-40B4-BE49-F238E27FC236}">
                <a16:creationId xmlns:a16="http://schemas.microsoft.com/office/drawing/2014/main" id="{B7F623E0-31D2-F846-A692-6CA7E3B5FF32}"/>
              </a:ext>
            </a:extLst>
          </p:cNvPr>
          <p:cNvSpPr/>
          <p:nvPr/>
        </p:nvSpPr>
        <p:spPr>
          <a:xfrm>
            <a:off x="1566082" y="3316112"/>
            <a:ext cx="1251857" cy="696686"/>
          </a:xfrm>
          <a:prstGeom prst="roundRect">
            <a:avLst/>
          </a:prstGeom>
          <a:ln w="25400">
            <a:solidFill>
              <a:srgbClr val="67BD4A"/>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Database</a:t>
            </a:r>
          </a:p>
        </p:txBody>
      </p:sp>
      <p:sp>
        <p:nvSpPr>
          <p:cNvPr id="35" name="Rounded Rectangle 34">
            <a:extLst>
              <a:ext uri="{FF2B5EF4-FFF2-40B4-BE49-F238E27FC236}">
                <a16:creationId xmlns:a16="http://schemas.microsoft.com/office/drawing/2014/main" id="{0D9215C9-D50C-184D-AD90-66239CD36D57}"/>
              </a:ext>
            </a:extLst>
          </p:cNvPr>
          <p:cNvSpPr/>
          <p:nvPr/>
        </p:nvSpPr>
        <p:spPr>
          <a:xfrm>
            <a:off x="1460811" y="5087354"/>
            <a:ext cx="1462398" cy="696686"/>
          </a:xfrm>
          <a:prstGeom prst="roundRect">
            <a:avLst/>
          </a:prstGeom>
          <a:ln w="25400">
            <a:solidFill>
              <a:srgbClr val="67BD4A"/>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Results and Visualization</a:t>
            </a:r>
          </a:p>
        </p:txBody>
      </p:sp>
      <p:sp>
        <p:nvSpPr>
          <p:cNvPr id="36" name="Rounded Rectangle 35">
            <a:extLst>
              <a:ext uri="{FF2B5EF4-FFF2-40B4-BE49-F238E27FC236}">
                <a16:creationId xmlns:a16="http://schemas.microsoft.com/office/drawing/2014/main" id="{BBE32FF2-5FDE-D645-98BA-9E7D2AA1EAEE}"/>
              </a:ext>
            </a:extLst>
          </p:cNvPr>
          <p:cNvSpPr/>
          <p:nvPr/>
        </p:nvSpPr>
        <p:spPr>
          <a:xfrm>
            <a:off x="3228899" y="3082524"/>
            <a:ext cx="6144426" cy="1196411"/>
          </a:xfrm>
          <a:prstGeom prst="roundRect">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37" name="Rectangle 36">
            <a:extLst>
              <a:ext uri="{FF2B5EF4-FFF2-40B4-BE49-F238E27FC236}">
                <a16:creationId xmlns:a16="http://schemas.microsoft.com/office/drawing/2014/main" id="{A7098C41-D8EF-1742-B773-B75FB737AF8D}"/>
              </a:ext>
            </a:extLst>
          </p:cNvPr>
          <p:cNvSpPr/>
          <p:nvPr/>
        </p:nvSpPr>
        <p:spPr>
          <a:xfrm>
            <a:off x="3468181" y="3341459"/>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Lens</a:t>
            </a:r>
          </a:p>
        </p:txBody>
      </p:sp>
      <p:sp>
        <p:nvSpPr>
          <p:cNvPr id="38" name="Rectangle 37">
            <a:extLst>
              <a:ext uri="{FF2B5EF4-FFF2-40B4-BE49-F238E27FC236}">
                <a16:creationId xmlns:a16="http://schemas.microsoft.com/office/drawing/2014/main" id="{2C4E9E26-B438-6C43-8500-53E03CF79FE2}"/>
              </a:ext>
            </a:extLst>
          </p:cNvPr>
          <p:cNvSpPr/>
          <p:nvPr/>
        </p:nvSpPr>
        <p:spPr>
          <a:xfrm>
            <a:off x="5415197" y="3336576"/>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Patentee</a:t>
            </a:r>
            <a:endParaRPr lang="en-CN" dirty="0"/>
          </a:p>
        </p:txBody>
      </p:sp>
      <p:sp>
        <p:nvSpPr>
          <p:cNvPr id="39" name="Rectangle 38">
            <a:extLst>
              <a:ext uri="{FF2B5EF4-FFF2-40B4-BE49-F238E27FC236}">
                <a16:creationId xmlns:a16="http://schemas.microsoft.com/office/drawing/2014/main" id="{6B68C51B-FB56-E244-A078-2B20FA70DE79}"/>
              </a:ext>
            </a:extLst>
          </p:cNvPr>
          <p:cNvSpPr/>
          <p:nvPr/>
        </p:nvSpPr>
        <p:spPr>
          <a:xfrm>
            <a:off x="7362213" y="3331693"/>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Highly cited patent</a:t>
            </a:r>
          </a:p>
        </p:txBody>
      </p:sp>
      <p:sp>
        <p:nvSpPr>
          <p:cNvPr id="40" name="Rounded Rectangle 39">
            <a:extLst>
              <a:ext uri="{FF2B5EF4-FFF2-40B4-BE49-F238E27FC236}">
                <a16:creationId xmlns:a16="http://schemas.microsoft.com/office/drawing/2014/main" id="{F88C4B2B-C6D1-3A40-A42E-FEBED2BDC891}"/>
              </a:ext>
            </a:extLst>
          </p:cNvPr>
          <p:cNvSpPr/>
          <p:nvPr/>
        </p:nvSpPr>
        <p:spPr>
          <a:xfrm>
            <a:off x="3228899" y="4903410"/>
            <a:ext cx="6144426" cy="1196411"/>
          </a:xfrm>
          <a:prstGeom prst="roundRect">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41" name="Rectangle 40">
            <a:extLst>
              <a:ext uri="{FF2B5EF4-FFF2-40B4-BE49-F238E27FC236}">
                <a16:creationId xmlns:a16="http://schemas.microsoft.com/office/drawing/2014/main" id="{29E935E9-3F2C-BE46-A496-0C87AE3C1217}"/>
              </a:ext>
            </a:extLst>
          </p:cNvPr>
          <p:cNvSpPr/>
          <p:nvPr/>
        </p:nvSpPr>
        <p:spPr>
          <a:xfrm>
            <a:off x="3468181" y="5162345"/>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Timeseries analysis</a:t>
            </a:r>
          </a:p>
        </p:txBody>
      </p:sp>
      <p:sp>
        <p:nvSpPr>
          <p:cNvPr id="42" name="Rectangle 41">
            <a:extLst>
              <a:ext uri="{FF2B5EF4-FFF2-40B4-BE49-F238E27FC236}">
                <a16:creationId xmlns:a16="http://schemas.microsoft.com/office/drawing/2014/main" id="{F644DB19-7DEC-B249-967A-6CD4B82DDFC9}"/>
              </a:ext>
            </a:extLst>
          </p:cNvPr>
          <p:cNvSpPr/>
          <p:nvPr/>
        </p:nvSpPr>
        <p:spPr>
          <a:xfrm>
            <a:off x="5415197" y="5157462"/>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Patentee</a:t>
            </a:r>
            <a:endParaRPr lang="en-CN" dirty="0"/>
          </a:p>
        </p:txBody>
      </p:sp>
      <p:sp>
        <p:nvSpPr>
          <p:cNvPr id="43" name="Rectangle 42">
            <a:extLst>
              <a:ext uri="{FF2B5EF4-FFF2-40B4-BE49-F238E27FC236}">
                <a16:creationId xmlns:a16="http://schemas.microsoft.com/office/drawing/2014/main" id="{2D712997-D90D-FB45-8EAD-917F59A44682}"/>
              </a:ext>
            </a:extLst>
          </p:cNvPr>
          <p:cNvSpPr/>
          <p:nvPr/>
        </p:nvSpPr>
        <p:spPr>
          <a:xfrm>
            <a:off x="7362213" y="5152579"/>
            <a:ext cx="1751888" cy="6966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Highly cited patent</a:t>
            </a:r>
          </a:p>
        </p:txBody>
      </p:sp>
      <p:cxnSp>
        <p:nvCxnSpPr>
          <p:cNvPr id="44" name="Elbow Connector 43">
            <a:extLst>
              <a:ext uri="{FF2B5EF4-FFF2-40B4-BE49-F238E27FC236}">
                <a16:creationId xmlns:a16="http://schemas.microsoft.com/office/drawing/2014/main" id="{53417EE4-18EE-BB46-9203-3CFC001D2752}"/>
              </a:ext>
            </a:extLst>
          </p:cNvPr>
          <p:cNvCxnSpPr>
            <a:cxnSpLocks/>
          </p:cNvCxnSpPr>
          <p:nvPr/>
        </p:nvCxnSpPr>
        <p:spPr>
          <a:xfrm flipV="1">
            <a:off x="9374658" y="1916343"/>
            <a:ext cx="12700" cy="1725535"/>
          </a:xfrm>
          <a:prstGeom prst="bentConnector3">
            <a:avLst>
              <a:gd name="adj1" fmla="val 1800000"/>
            </a:avLst>
          </a:prstGeom>
          <a:ln w="31750">
            <a:solidFill>
              <a:srgbClr val="67BD4A"/>
            </a:solidFill>
            <a:tailEnd type="triangle"/>
          </a:ln>
        </p:spPr>
        <p:style>
          <a:lnRef idx="2">
            <a:schemeClr val="dk1"/>
          </a:lnRef>
          <a:fillRef idx="1">
            <a:schemeClr val="lt1"/>
          </a:fillRef>
          <a:effectRef idx="0">
            <a:schemeClr val="dk1"/>
          </a:effectRef>
          <a:fontRef idx="minor">
            <a:schemeClr val="dk1"/>
          </a:fontRef>
        </p:style>
      </p:cxnSp>
      <p:sp>
        <p:nvSpPr>
          <p:cNvPr id="45" name="Rounded Rectangle 44">
            <a:extLst>
              <a:ext uri="{FF2B5EF4-FFF2-40B4-BE49-F238E27FC236}">
                <a16:creationId xmlns:a16="http://schemas.microsoft.com/office/drawing/2014/main" id="{0E3B5EA2-09F6-F54E-88AF-059BF389FBD2}"/>
              </a:ext>
            </a:extLst>
          </p:cNvPr>
          <p:cNvSpPr/>
          <p:nvPr/>
        </p:nvSpPr>
        <p:spPr>
          <a:xfrm>
            <a:off x="9831135" y="2357970"/>
            <a:ext cx="1751888" cy="696686"/>
          </a:xfrm>
          <a:prstGeom prst="roundRect">
            <a:avLst/>
          </a:prstGeom>
          <a:ln w="25400">
            <a:solidFill>
              <a:srgbClr val="67BD4A"/>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t>Search String Update</a:t>
            </a:r>
          </a:p>
        </p:txBody>
      </p:sp>
      <p:sp>
        <p:nvSpPr>
          <p:cNvPr id="46" name="Down Arrow 45">
            <a:extLst>
              <a:ext uri="{FF2B5EF4-FFF2-40B4-BE49-F238E27FC236}">
                <a16:creationId xmlns:a16="http://schemas.microsoft.com/office/drawing/2014/main" id="{E621B2B3-0B7D-0740-9F74-889CC1ACC1CD}"/>
              </a:ext>
            </a:extLst>
          </p:cNvPr>
          <p:cNvSpPr/>
          <p:nvPr/>
        </p:nvSpPr>
        <p:spPr>
          <a:xfrm>
            <a:off x="1981213" y="2741407"/>
            <a:ext cx="393107" cy="313249"/>
          </a:xfrm>
          <a:prstGeom prst="downArrow">
            <a:avLst/>
          </a:prstGeom>
          <a:solidFill>
            <a:srgbClr val="67BD4A">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lt1"/>
              </a:solidFill>
            </a:endParaRPr>
          </a:p>
        </p:txBody>
      </p:sp>
      <p:sp>
        <p:nvSpPr>
          <p:cNvPr id="47" name="Down Arrow 46">
            <a:extLst>
              <a:ext uri="{FF2B5EF4-FFF2-40B4-BE49-F238E27FC236}">
                <a16:creationId xmlns:a16="http://schemas.microsoft.com/office/drawing/2014/main" id="{B18B988F-49E9-6E40-A08A-6BAB3FFE4922}"/>
              </a:ext>
            </a:extLst>
          </p:cNvPr>
          <p:cNvSpPr/>
          <p:nvPr/>
        </p:nvSpPr>
        <p:spPr>
          <a:xfrm>
            <a:off x="1981213" y="4363810"/>
            <a:ext cx="393107" cy="313249"/>
          </a:xfrm>
          <a:prstGeom prst="downArrow">
            <a:avLst/>
          </a:prstGeom>
          <a:solidFill>
            <a:srgbClr val="67BD4A">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lt1"/>
              </a:solidFill>
            </a:endParaRPr>
          </a:p>
        </p:txBody>
      </p:sp>
      <p:cxnSp>
        <p:nvCxnSpPr>
          <p:cNvPr id="48" name="Straight Arrow Connector 47">
            <a:extLst>
              <a:ext uri="{FF2B5EF4-FFF2-40B4-BE49-F238E27FC236}">
                <a16:creationId xmlns:a16="http://schemas.microsoft.com/office/drawing/2014/main" id="{DFA06468-C0B1-8144-A8C1-2852DD4F76C5}"/>
              </a:ext>
            </a:extLst>
          </p:cNvPr>
          <p:cNvCxnSpPr/>
          <p:nvPr/>
        </p:nvCxnSpPr>
        <p:spPr>
          <a:xfrm>
            <a:off x="6075287" y="2624789"/>
            <a:ext cx="0" cy="396000"/>
          </a:xfrm>
          <a:prstGeom prst="straightConnector1">
            <a:avLst/>
          </a:prstGeom>
          <a:ln w="31750">
            <a:solidFill>
              <a:srgbClr val="67BD4A"/>
            </a:solidFill>
            <a:tailEnd type="triangle"/>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A29D756B-8F6D-C540-A543-3DF634661DCB}"/>
              </a:ext>
            </a:extLst>
          </p:cNvPr>
          <p:cNvCxnSpPr/>
          <p:nvPr/>
        </p:nvCxnSpPr>
        <p:spPr>
          <a:xfrm>
            <a:off x="6065727" y="4371191"/>
            <a:ext cx="0" cy="396000"/>
          </a:xfrm>
          <a:prstGeom prst="straightConnector1">
            <a:avLst/>
          </a:prstGeom>
          <a:ln w="31750">
            <a:solidFill>
              <a:srgbClr val="67BD4A"/>
            </a:solidFill>
            <a:tailEnd type="triangle"/>
          </a:ln>
        </p:spPr>
        <p:style>
          <a:lnRef idx="2">
            <a:schemeClr val="dk1"/>
          </a:lnRef>
          <a:fillRef idx="1">
            <a:schemeClr val="lt1"/>
          </a:fillRef>
          <a:effectRef idx="0">
            <a:schemeClr val="dk1"/>
          </a:effectRef>
          <a:fontRef idx="minor">
            <a:schemeClr val="dk1"/>
          </a:fontRef>
        </p:style>
      </p:cxnSp>
      <p:sp>
        <p:nvSpPr>
          <p:cNvPr id="2" name="Slide Number Placeholder 1">
            <a:extLst>
              <a:ext uri="{FF2B5EF4-FFF2-40B4-BE49-F238E27FC236}">
                <a16:creationId xmlns:a16="http://schemas.microsoft.com/office/drawing/2014/main" id="{A6A8A0D9-F4AF-D846-96A7-5C81C184A8A7}"/>
              </a:ext>
            </a:extLst>
          </p:cNvPr>
          <p:cNvSpPr>
            <a:spLocks noGrp="1"/>
          </p:cNvSpPr>
          <p:nvPr>
            <p:ph type="sldNum" sz="quarter" idx="12"/>
          </p:nvPr>
        </p:nvSpPr>
        <p:spPr/>
        <p:txBody>
          <a:bodyPr/>
          <a:lstStyle/>
          <a:p>
            <a:fld id="{73AB32EF-5685-C143-9CE0-3404BB7CA47A}" type="slidenum">
              <a:rPr lang="en-CN" smtClean="0"/>
              <a:t>6</a:t>
            </a:fld>
            <a:endParaRPr lang="en-CN"/>
          </a:p>
        </p:txBody>
      </p:sp>
    </p:spTree>
    <p:extLst>
      <p:ext uri="{BB962C8B-B14F-4D97-AF65-F5344CB8AC3E}">
        <p14:creationId xmlns:p14="http://schemas.microsoft.com/office/powerpoint/2010/main" val="384986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4" y="284138"/>
            <a:ext cx="8975904" cy="707886"/>
          </a:xfrm>
          <a:prstGeom prst="rect">
            <a:avLst/>
          </a:prstGeom>
          <a:noFill/>
        </p:spPr>
        <p:txBody>
          <a:bodyPr wrap="square" rtlCol="0">
            <a:spAutoFit/>
          </a:bodyPr>
          <a:lstStyle/>
          <a:p>
            <a:r>
              <a:rPr lang="en-US" altLang="zh-CN" sz="4000" b="1" dirty="0"/>
              <a:t>Search</a:t>
            </a:r>
            <a:r>
              <a:rPr lang="zh-CN" altLang="en-US" sz="4000" b="1" dirty="0"/>
              <a:t> </a:t>
            </a:r>
            <a:r>
              <a:rPr lang="en-US" altLang="zh-CN" sz="4000" b="1" dirty="0"/>
              <a:t>String_01</a:t>
            </a:r>
            <a:r>
              <a:rPr lang="zh-CN" altLang="en-US" sz="4000" b="1" dirty="0"/>
              <a:t> </a:t>
            </a:r>
            <a:r>
              <a:rPr lang="en-CN" sz="4000" b="1" dirty="0"/>
              <a:t>Keywords and </a:t>
            </a:r>
            <a:r>
              <a:rPr lang="en-US" sz="4000" b="1" dirty="0"/>
              <a:t>synonym</a:t>
            </a:r>
            <a:endParaRPr lang="en-CN" sz="4000" b="1" dirty="0"/>
          </a:p>
        </p:txBody>
      </p:sp>
      <p:grpSp>
        <p:nvGrpSpPr>
          <p:cNvPr id="10" name="Group 9">
            <a:extLst>
              <a:ext uri="{FF2B5EF4-FFF2-40B4-BE49-F238E27FC236}">
                <a16:creationId xmlns:a16="http://schemas.microsoft.com/office/drawing/2014/main" id="{7E30E793-C1D8-C746-8C20-F98ABAF68CCB}"/>
              </a:ext>
            </a:extLst>
          </p:cNvPr>
          <p:cNvGrpSpPr/>
          <p:nvPr/>
        </p:nvGrpSpPr>
        <p:grpSpPr>
          <a:xfrm>
            <a:off x="2629706" y="1779500"/>
            <a:ext cx="1976087" cy="3740404"/>
            <a:chOff x="1460811" y="1434037"/>
            <a:chExt cx="1976087" cy="3740404"/>
          </a:xfrm>
        </p:grpSpPr>
        <p:sp>
          <p:nvSpPr>
            <p:cNvPr id="17" name="Rounded Rectangle 16">
              <a:extLst>
                <a:ext uri="{FF2B5EF4-FFF2-40B4-BE49-F238E27FC236}">
                  <a16:creationId xmlns:a16="http://schemas.microsoft.com/office/drawing/2014/main" id="{77B63132-C96D-1B42-809E-734B0AEE67E0}"/>
                </a:ext>
              </a:extLst>
            </p:cNvPr>
            <p:cNvSpPr/>
            <p:nvPr/>
          </p:nvSpPr>
          <p:spPr>
            <a:xfrm>
              <a:off x="1460811" y="1434037"/>
              <a:ext cx="1976087" cy="3740404"/>
            </a:xfrm>
            <a:prstGeom prst="roundRect">
              <a:avLst>
                <a:gd name="adj" fmla="val 9401"/>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22" name="Rounded Rectangle 21">
              <a:extLst>
                <a:ext uri="{FF2B5EF4-FFF2-40B4-BE49-F238E27FC236}">
                  <a16:creationId xmlns:a16="http://schemas.microsoft.com/office/drawing/2014/main" id="{61782BFD-D507-B848-B0AF-840803866FD7}"/>
                </a:ext>
              </a:extLst>
            </p:cNvPr>
            <p:cNvSpPr/>
            <p:nvPr/>
          </p:nvSpPr>
          <p:spPr>
            <a:xfrm>
              <a:off x="1539905" y="1530617"/>
              <a:ext cx="1817899" cy="3533423"/>
            </a:xfrm>
            <a:prstGeom prst="roundRect">
              <a:avLst>
                <a:gd name="adj" fmla="val 7561"/>
              </a:avLst>
            </a:prstGeom>
            <a:solidFill>
              <a:schemeClr val="bg1">
                <a:alpha val="7330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35" name="TextBox 34">
              <a:extLst>
                <a:ext uri="{FF2B5EF4-FFF2-40B4-BE49-F238E27FC236}">
                  <a16:creationId xmlns:a16="http://schemas.microsoft.com/office/drawing/2014/main" id="{A6D178B5-3AC2-AE45-A569-42296BD01216}"/>
                </a:ext>
              </a:extLst>
            </p:cNvPr>
            <p:cNvSpPr txBox="1"/>
            <p:nvPr/>
          </p:nvSpPr>
          <p:spPr>
            <a:xfrm>
              <a:off x="1624363" y="1924719"/>
              <a:ext cx="1786071" cy="313932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Hydrogen oxygen</a:t>
              </a:r>
            </a:p>
            <a:p>
              <a:pPr marL="285750" indent="-285750">
                <a:buFont typeface="Arial" panose="020B0604020202020204" pitchFamily="34" charset="0"/>
                <a:buChar char="•"/>
              </a:pPr>
              <a:r>
                <a:rPr lang="en-US" dirty="0"/>
                <a:t>H</a:t>
              </a:r>
            </a:p>
            <a:p>
              <a:pPr marL="285750" indent="-285750">
                <a:buFont typeface="Arial" panose="020B0604020202020204" pitchFamily="34" charset="0"/>
                <a:buChar char="•"/>
              </a:pPr>
              <a:r>
                <a:rPr lang="en-US" dirty="0"/>
                <a:t>HO</a:t>
              </a:r>
            </a:p>
            <a:p>
              <a:pPr marL="285750" indent="-285750">
                <a:buFont typeface="Arial" panose="020B0604020202020204" pitchFamily="34" charset="0"/>
                <a:buChar char="•"/>
              </a:pPr>
              <a:r>
                <a:rPr lang="en-US" dirty="0"/>
                <a:t>H-O</a:t>
              </a:r>
            </a:p>
            <a:p>
              <a:pPr marL="285750" indent="-285750">
                <a:buFont typeface="Arial" panose="020B0604020202020204" pitchFamily="34" charset="0"/>
                <a:buChar char="•"/>
              </a:pPr>
              <a:r>
                <a:rPr lang="en-US" altLang="zh-CN" dirty="0"/>
                <a:t>H</a:t>
              </a:r>
              <a:r>
                <a:rPr lang="en-US" dirty="0"/>
                <a:t>ydrogen gas</a:t>
              </a:r>
            </a:p>
            <a:p>
              <a:pPr marL="285750" indent="-285750">
                <a:buFont typeface="Arial" panose="020B0604020202020204" pitchFamily="34" charset="0"/>
                <a:buChar char="•"/>
              </a:pPr>
              <a:r>
                <a:rPr lang="en-US" dirty="0"/>
                <a:t>proton exchange membrane</a:t>
              </a:r>
            </a:p>
            <a:p>
              <a:pPr marL="285750" indent="-285750">
                <a:buFont typeface="Arial" panose="020B0604020202020204" pitchFamily="34" charset="0"/>
                <a:buChar char="•"/>
              </a:pPr>
              <a:r>
                <a:rPr lang="en-US" dirty="0"/>
                <a:t>H2 </a:t>
              </a:r>
            </a:p>
            <a:p>
              <a:pPr marL="285750" indent="-285750">
                <a:buFont typeface="Arial" panose="020B0604020202020204" pitchFamily="34" charset="0"/>
                <a:buChar char="•"/>
              </a:pPr>
              <a:r>
                <a:rPr lang="en-US" dirty="0"/>
                <a:t>H oxygen</a:t>
              </a:r>
            </a:p>
          </p:txBody>
        </p:sp>
        <p:sp>
          <p:nvSpPr>
            <p:cNvPr id="7" name="TextBox 6">
              <a:extLst>
                <a:ext uri="{FF2B5EF4-FFF2-40B4-BE49-F238E27FC236}">
                  <a16:creationId xmlns:a16="http://schemas.microsoft.com/office/drawing/2014/main" id="{40B040D7-F7E4-3945-A0BD-3C13C5ECD696}"/>
                </a:ext>
              </a:extLst>
            </p:cNvPr>
            <p:cNvSpPr txBox="1"/>
            <p:nvPr/>
          </p:nvSpPr>
          <p:spPr>
            <a:xfrm>
              <a:off x="1944384" y="1530670"/>
              <a:ext cx="1413420" cy="400110"/>
            </a:xfrm>
            <a:prstGeom prst="rect">
              <a:avLst/>
            </a:prstGeom>
            <a:noFill/>
          </p:spPr>
          <p:txBody>
            <a:bodyPr wrap="square" rtlCol="0">
              <a:spAutoFit/>
            </a:bodyPr>
            <a:lstStyle/>
            <a:p>
              <a:r>
                <a:rPr lang="en-US" altLang="zh-CN" sz="2000" b="1" dirty="0">
                  <a:solidFill>
                    <a:srgbClr val="005E84"/>
                  </a:solidFill>
                </a:rPr>
                <a:t>Hydrogen</a:t>
              </a:r>
              <a:endParaRPr lang="en-CN" sz="2000" b="1" dirty="0">
                <a:solidFill>
                  <a:srgbClr val="005E84"/>
                </a:solidFill>
              </a:endParaRPr>
            </a:p>
          </p:txBody>
        </p:sp>
        <p:sp>
          <p:nvSpPr>
            <p:cNvPr id="8" name="Pentagon 7">
              <a:extLst>
                <a:ext uri="{FF2B5EF4-FFF2-40B4-BE49-F238E27FC236}">
                  <a16:creationId xmlns:a16="http://schemas.microsoft.com/office/drawing/2014/main" id="{8A044860-9C97-B946-A2B8-B7B8F14E06F9}"/>
                </a:ext>
              </a:extLst>
            </p:cNvPr>
            <p:cNvSpPr/>
            <p:nvPr/>
          </p:nvSpPr>
          <p:spPr>
            <a:xfrm>
              <a:off x="1676702" y="1633312"/>
              <a:ext cx="259279" cy="194826"/>
            </a:xfrm>
            <a:prstGeom prst="homePlate">
              <a:avLst/>
            </a:prstGeom>
            <a:solidFill>
              <a:srgbClr val="005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FE8DD477-6730-BE40-A6A5-EEA57BA99183}"/>
              </a:ext>
            </a:extLst>
          </p:cNvPr>
          <p:cNvGrpSpPr/>
          <p:nvPr/>
        </p:nvGrpSpPr>
        <p:grpSpPr>
          <a:xfrm>
            <a:off x="4766352" y="1272499"/>
            <a:ext cx="2111555" cy="1466624"/>
            <a:chOff x="3841377" y="1434038"/>
            <a:chExt cx="2111555" cy="1466624"/>
          </a:xfrm>
        </p:grpSpPr>
        <p:grpSp>
          <p:nvGrpSpPr>
            <p:cNvPr id="31" name="Group 30">
              <a:extLst>
                <a:ext uri="{FF2B5EF4-FFF2-40B4-BE49-F238E27FC236}">
                  <a16:creationId xmlns:a16="http://schemas.microsoft.com/office/drawing/2014/main" id="{DCDE5F6B-C4AB-2643-BEDA-E16B8BF0624E}"/>
                </a:ext>
              </a:extLst>
            </p:cNvPr>
            <p:cNvGrpSpPr/>
            <p:nvPr/>
          </p:nvGrpSpPr>
          <p:grpSpPr>
            <a:xfrm>
              <a:off x="3841377" y="1434038"/>
              <a:ext cx="1976087" cy="1466624"/>
              <a:chOff x="3690257" y="2562319"/>
              <a:chExt cx="2405743" cy="2298141"/>
            </a:xfrm>
          </p:grpSpPr>
          <p:sp>
            <p:nvSpPr>
              <p:cNvPr id="32" name="Rounded Rectangle 31">
                <a:extLst>
                  <a:ext uri="{FF2B5EF4-FFF2-40B4-BE49-F238E27FC236}">
                    <a16:creationId xmlns:a16="http://schemas.microsoft.com/office/drawing/2014/main" id="{0DE2943E-A08E-E346-AC8B-BE54FF915167}"/>
                  </a:ext>
                </a:extLst>
              </p:cNvPr>
              <p:cNvSpPr/>
              <p:nvPr/>
            </p:nvSpPr>
            <p:spPr>
              <a:xfrm>
                <a:off x="3690257" y="2562319"/>
                <a:ext cx="2405743" cy="2298141"/>
              </a:xfrm>
              <a:prstGeom prst="roundRect">
                <a:avLst>
                  <a:gd name="adj" fmla="val 9401"/>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78C5ED1B-BE8D-6E4A-B7E6-3632B1B4AD06}"/>
                  </a:ext>
                </a:extLst>
              </p:cNvPr>
              <p:cNvSpPr/>
              <p:nvPr/>
            </p:nvSpPr>
            <p:spPr>
              <a:xfrm>
                <a:off x="3786548" y="2689683"/>
                <a:ext cx="2213161" cy="2064642"/>
              </a:xfrm>
              <a:prstGeom prst="roundRect">
                <a:avLst>
                  <a:gd name="adj" fmla="val 7561"/>
                </a:avLst>
              </a:prstGeom>
              <a:solidFill>
                <a:schemeClr val="bg1">
                  <a:alpha val="76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grpSp>
        <p:sp>
          <p:nvSpPr>
            <p:cNvPr id="37" name="TextBox 36">
              <a:extLst>
                <a:ext uri="{FF2B5EF4-FFF2-40B4-BE49-F238E27FC236}">
                  <a16:creationId xmlns:a16="http://schemas.microsoft.com/office/drawing/2014/main" id="{D6CC057C-22F2-A94A-9D7F-6346C11E92C5}"/>
                </a:ext>
              </a:extLst>
            </p:cNvPr>
            <p:cNvSpPr txBox="1"/>
            <p:nvPr/>
          </p:nvSpPr>
          <p:spPr>
            <a:xfrm>
              <a:off x="4110487" y="1994611"/>
              <a:ext cx="1786071"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altLang="zh-CN" dirty="0">
                  <a:solidFill>
                    <a:schemeClr val="bg1">
                      <a:lumMod val="65000"/>
                    </a:schemeClr>
                  </a:solidFill>
                </a:rPr>
                <a:t>E</a:t>
              </a:r>
              <a:r>
                <a:rPr lang="en-US" dirty="0">
                  <a:solidFill>
                    <a:schemeClr val="bg1">
                      <a:lumMod val="65000"/>
                    </a:schemeClr>
                  </a:solidFill>
                </a:rPr>
                <a:t>nergy</a:t>
              </a:r>
            </a:p>
            <a:p>
              <a:pPr marL="285750" indent="-285750">
                <a:buFont typeface="Arial" panose="020B0604020202020204" pitchFamily="34" charset="0"/>
                <a:buChar char="•"/>
              </a:pPr>
              <a:r>
                <a:rPr lang="en-US" altLang="zh-CN" dirty="0">
                  <a:solidFill>
                    <a:schemeClr val="bg1">
                      <a:lumMod val="65000"/>
                    </a:schemeClr>
                  </a:solidFill>
                </a:rPr>
                <a:t>P</a:t>
              </a:r>
              <a:r>
                <a:rPr lang="en-US" dirty="0">
                  <a:solidFill>
                    <a:schemeClr val="bg1">
                      <a:lumMod val="65000"/>
                    </a:schemeClr>
                  </a:solidFill>
                </a:rPr>
                <a:t>owered</a:t>
              </a:r>
            </a:p>
          </p:txBody>
        </p:sp>
        <p:sp>
          <p:nvSpPr>
            <p:cNvPr id="38" name="TextBox 37">
              <a:extLst>
                <a:ext uri="{FF2B5EF4-FFF2-40B4-BE49-F238E27FC236}">
                  <a16:creationId xmlns:a16="http://schemas.microsoft.com/office/drawing/2014/main" id="{433744D8-B811-8C4E-895A-F88FAD1EE707}"/>
                </a:ext>
              </a:extLst>
            </p:cNvPr>
            <p:cNvSpPr txBox="1"/>
            <p:nvPr/>
          </p:nvSpPr>
          <p:spPr>
            <a:xfrm>
              <a:off x="4539512" y="1574745"/>
              <a:ext cx="1413420" cy="400110"/>
            </a:xfrm>
            <a:prstGeom prst="rect">
              <a:avLst/>
            </a:prstGeom>
            <a:noFill/>
          </p:spPr>
          <p:txBody>
            <a:bodyPr wrap="square" rtlCol="0">
              <a:spAutoFit/>
            </a:bodyPr>
            <a:lstStyle/>
            <a:p>
              <a:r>
                <a:rPr lang="en-US" altLang="zh-CN" sz="2000" b="1" dirty="0">
                  <a:solidFill>
                    <a:srgbClr val="005E84"/>
                  </a:solidFill>
                </a:rPr>
                <a:t>Fuel</a:t>
              </a:r>
              <a:endParaRPr lang="en-CN" sz="2000" b="1" dirty="0">
                <a:solidFill>
                  <a:srgbClr val="005E84"/>
                </a:solidFill>
              </a:endParaRPr>
            </a:p>
          </p:txBody>
        </p:sp>
        <p:sp>
          <p:nvSpPr>
            <p:cNvPr id="39" name="Pentagon 38">
              <a:extLst>
                <a:ext uri="{FF2B5EF4-FFF2-40B4-BE49-F238E27FC236}">
                  <a16:creationId xmlns:a16="http://schemas.microsoft.com/office/drawing/2014/main" id="{4230DDE8-9C56-2B4F-84E4-17F13EDCA646}"/>
                </a:ext>
              </a:extLst>
            </p:cNvPr>
            <p:cNvSpPr/>
            <p:nvPr/>
          </p:nvSpPr>
          <p:spPr>
            <a:xfrm>
              <a:off x="4271830" y="1677387"/>
              <a:ext cx="259279" cy="194826"/>
            </a:xfrm>
            <a:prstGeom prst="homePlate">
              <a:avLst/>
            </a:prstGeom>
            <a:solidFill>
              <a:srgbClr val="005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4" name="Group 13">
            <a:extLst>
              <a:ext uri="{FF2B5EF4-FFF2-40B4-BE49-F238E27FC236}">
                <a16:creationId xmlns:a16="http://schemas.microsoft.com/office/drawing/2014/main" id="{0AE68EA1-7138-2F4F-B3BE-73E9F1A9EC57}"/>
              </a:ext>
            </a:extLst>
          </p:cNvPr>
          <p:cNvGrpSpPr/>
          <p:nvPr/>
        </p:nvGrpSpPr>
        <p:grpSpPr>
          <a:xfrm>
            <a:off x="6911746" y="1468772"/>
            <a:ext cx="2111555" cy="1477913"/>
            <a:chOff x="6086574" y="1442505"/>
            <a:chExt cx="2111555" cy="1477913"/>
          </a:xfrm>
        </p:grpSpPr>
        <p:grpSp>
          <p:nvGrpSpPr>
            <p:cNvPr id="42" name="Group 41">
              <a:extLst>
                <a:ext uri="{FF2B5EF4-FFF2-40B4-BE49-F238E27FC236}">
                  <a16:creationId xmlns:a16="http://schemas.microsoft.com/office/drawing/2014/main" id="{6D040499-3C01-FF46-A7C4-940479A67464}"/>
                </a:ext>
              </a:extLst>
            </p:cNvPr>
            <p:cNvGrpSpPr/>
            <p:nvPr/>
          </p:nvGrpSpPr>
          <p:grpSpPr>
            <a:xfrm>
              <a:off x="6086574" y="1442505"/>
              <a:ext cx="1976087" cy="1466624"/>
              <a:chOff x="3690257" y="2562319"/>
              <a:chExt cx="2405743" cy="2298141"/>
            </a:xfrm>
          </p:grpSpPr>
          <p:sp>
            <p:nvSpPr>
              <p:cNvPr id="43" name="Rounded Rectangle 42">
                <a:extLst>
                  <a:ext uri="{FF2B5EF4-FFF2-40B4-BE49-F238E27FC236}">
                    <a16:creationId xmlns:a16="http://schemas.microsoft.com/office/drawing/2014/main" id="{E2517926-6A8E-E84D-9357-B45030F41427}"/>
                  </a:ext>
                </a:extLst>
              </p:cNvPr>
              <p:cNvSpPr/>
              <p:nvPr/>
            </p:nvSpPr>
            <p:spPr>
              <a:xfrm>
                <a:off x="3690257" y="2562319"/>
                <a:ext cx="2405743" cy="2298141"/>
              </a:xfrm>
              <a:prstGeom prst="roundRect">
                <a:avLst>
                  <a:gd name="adj" fmla="val 9401"/>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44" name="Rounded Rectangle 43">
                <a:extLst>
                  <a:ext uri="{FF2B5EF4-FFF2-40B4-BE49-F238E27FC236}">
                    <a16:creationId xmlns:a16="http://schemas.microsoft.com/office/drawing/2014/main" id="{1D494C60-6DC9-604F-859B-DDF22ECB226C}"/>
                  </a:ext>
                </a:extLst>
              </p:cNvPr>
              <p:cNvSpPr/>
              <p:nvPr/>
            </p:nvSpPr>
            <p:spPr>
              <a:xfrm>
                <a:off x="3786548" y="2689683"/>
                <a:ext cx="2213161" cy="2064642"/>
              </a:xfrm>
              <a:prstGeom prst="roundRect">
                <a:avLst>
                  <a:gd name="adj" fmla="val 7561"/>
                </a:avLst>
              </a:prstGeom>
              <a:solidFill>
                <a:schemeClr val="bg1">
                  <a:alpha val="76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grpSp>
        <p:sp>
          <p:nvSpPr>
            <p:cNvPr id="46" name="TextBox 45">
              <a:extLst>
                <a:ext uri="{FF2B5EF4-FFF2-40B4-BE49-F238E27FC236}">
                  <a16:creationId xmlns:a16="http://schemas.microsoft.com/office/drawing/2014/main" id="{C26A6E60-A063-664D-A639-8085DEA004E3}"/>
                </a:ext>
              </a:extLst>
            </p:cNvPr>
            <p:cNvSpPr txBox="1"/>
            <p:nvPr/>
          </p:nvSpPr>
          <p:spPr>
            <a:xfrm>
              <a:off x="6784709" y="1583212"/>
              <a:ext cx="1413420" cy="400110"/>
            </a:xfrm>
            <a:prstGeom prst="rect">
              <a:avLst/>
            </a:prstGeom>
            <a:noFill/>
          </p:spPr>
          <p:txBody>
            <a:bodyPr wrap="square" rtlCol="0">
              <a:spAutoFit/>
            </a:bodyPr>
            <a:lstStyle/>
            <a:p>
              <a:r>
                <a:rPr lang="en-US" altLang="zh-CN" sz="2000" b="1" dirty="0">
                  <a:solidFill>
                    <a:srgbClr val="005E84"/>
                  </a:solidFill>
                </a:rPr>
                <a:t>Cell</a:t>
              </a:r>
              <a:endParaRPr lang="en-CN" sz="2000" b="1" dirty="0">
                <a:solidFill>
                  <a:srgbClr val="005E84"/>
                </a:solidFill>
              </a:endParaRPr>
            </a:p>
          </p:txBody>
        </p:sp>
        <p:sp>
          <p:nvSpPr>
            <p:cNvPr id="47" name="Pentagon 46">
              <a:extLst>
                <a:ext uri="{FF2B5EF4-FFF2-40B4-BE49-F238E27FC236}">
                  <a16:creationId xmlns:a16="http://schemas.microsoft.com/office/drawing/2014/main" id="{63915F80-D197-844F-A8EA-B3248966B9B2}"/>
                </a:ext>
              </a:extLst>
            </p:cNvPr>
            <p:cNvSpPr/>
            <p:nvPr/>
          </p:nvSpPr>
          <p:spPr>
            <a:xfrm>
              <a:off x="6517027" y="1685854"/>
              <a:ext cx="259279" cy="194826"/>
            </a:xfrm>
            <a:prstGeom prst="homePlate">
              <a:avLst/>
            </a:prstGeom>
            <a:solidFill>
              <a:srgbClr val="005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TextBox 40">
              <a:extLst>
                <a:ext uri="{FF2B5EF4-FFF2-40B4-BE49-F238E27FC236}">
                  <a16:creationId xmlns:a16="http://schemas.microsoft.com/office/drawing/2014/main" id="{BFC9A711-791F-764C-AB82-37D78F30E902}"/>
                </a:ext>
              </a:extLst>
            </p:cNvPr>
            <p:cNvSpPr txBox="1"/>
            <p:nvPr/>
          </p:nvSpPr>
          <p:spPr>
            <a:xfrm>
              <a:off x="6165668" y="1997088"/>
              <a:ext cx="1786071"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CN"/>
              </a:defPPr>
              <a:lvl1pPr marL="285750" indent="-285750">
                <a:buFont typeface="Arial" panose="020B0604020202020204" pitchFamily="34" charset="0"/>
                <a:buChar char="•"/>
              </a:lvl1pPr>
            </a:lstStyle>
            <a:p>
              <a:r>
                <a:rPr lang="en-US" dirty="0"/>
                <a:t>Battery</a:t>
              </a:r>
            </a:p>
            <a:p>
              <a:r>
                <a:rPr lang="en-US" dirty="0"/>
                <a:t>Electronic cell</a:t>
              </a:r>
            </a:p>
            <a:p>
              <a:endParaRPr lang="en-CN" dirty="0"/>
            </a:p>
          </p:txBody>
        </p:sp>
      </p:grpSp>
      <p:grpSp>
        <p:nvGrpSpPr>
          <p:cNvPr id="9" name="Group 8">
            <a:extLst>
              <a:ext uri="{FF2B5EF4-FFF2-40B4-BE49-F238E27FC236}">
                <a16:creationId xmlns:a16="http://schemas.microsoft.com/office/drawing/2014/main" id="{4F663A33-9842-8648-90B7-4CA358627310}"/>
              </a:ext>
            </a:extLst>
          </p:cNvPr>
          <p:cNvGrpSpPr/>
          <p:nvPr/>
        </p:nvGrpSpPr>
        <p:grpSpPr>
          <a:xfrm>
            <a:off x="4789829" y="2833458"/>
            <a:ext cx="1976087" cy="3740404"/>
            <a:chOff x="8295589" y="1427976"/>
            <a:chExt cx="1976087" cy="3740404"/>
          </a:xfrm>
        </p:grpSpPr>
        <p:sp>
          <p:nvSpPr>
            <p:cNvPr id="50" name="Rounded Rectangle 49">
              <a:extLst>
                <a:ext uri="{FF2B5EF4-FFF2-40B4-BE49-F238E27FC236}">
                  <a16:creationId xmlns:a16="http://schemas.microsoft.com/office/drawing/2014/main" id="{50DF9E19-4AEB-EF41-9679-574018A0A574}"/>
                </a:ext>
              </a:extLst>
            </p:cNvPr>
            <p:cNvSpPr/>
            <p:nvPr/>
          </p:nvSpPr>
          <p:spPr>
            <a:xfrm>
              <a:off x="8295589" y="1427976"/>
              <a:ext cx="1976087" cy="3740404"/>
            </a:xfrm>
            <a:prstGeom prst="roundRect">
              <a:avLst>
                <a:gd name="adj" fmla="val 9401"/>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6CFD229-337B-3C4D-940C-B602FD1EBBF3}"/>
                </a:ext>
              </a:extLst>
            </p:cNvPr>
            <p:cNvSpPr/>
            <p:nvPr/>
          </p:nvSpPr>
          <p:spPr>
            <a:xfrm>
              <a:off x="8374683" y="1524556"/>
              <a:ext cx="1817899" cy="3533423"/>
            </a:xfrm>
            <a:prstGeom prst="roundRect">
              <a:avLst>
                <a:gd name="adj" fmla="val 7561"/>
              </a:avLst>
            </a:prstGeom>
            <a:solidFill>
              <a:schemeClr val="bg1">
                <a:alpha val="7330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52" name="TextBox 51">
              <a:extLst>
                <a:ext uri="{FF2B5EF4-FFF2-40B4-BE49-F238E27FC236}">
                  <a16:creationId xmlns:a16="http://schemas.microsoft.com/office/drawing/2014/main" id="{EDDD0F73-A9F1-B449-B645-212EA4006C7B}"/>
                </a:ext>
              </a:extLst>
            </p:cNvPr>
            <p:cNvSpPr txBox="1"/>
            <p:nvPr/>
          </p:nvSpPr>
          <p:spPr>
            <a:xfrm>
              <a:off x="8779162" y="1524609"/>
              <a:ext cx="1413420" cy="400110"/>
            </a:xfrm>
            <a:prstGeom prst="rect">
              <a:avLst/>
            </a:prstGeom>
            <a:noFill/>
          </p:spPr>
          <p:txBody>
            <a:bodyPr wrap="square" rtlCol="0">
              <a:spAutoFit/>
            </a:bodyPr>
            <a:lstStyle/>
            <a:p>
              <a:r>
                <a:rPr lang="en-US" altLang="zh-CN" sz="2000" b="1" dirty="0">
                  <a:solidFill>
                    <a:srgbClr val="005E84"/>
                  </a:solidFill>
                </a:rPr>
                <a:t>Vehicle</a:t>
              </a:r>
              <a:endParaRPr lang="en-CN" sz="2000" b="1" dirty="0">
                <a:solidFill>
                  <a:srgbClr val="005E84"/>
                </a:solidFill>
              </a:endParaRPr>
            </a:p>
          </p:txBody>
        </p:sp>
        <p:sp>
          <p:nvSpPr>
            <p:cNvPr id="53" name="Pentagon 52">
              <a:extLst>
                <a:ext uri="{FF2B5EF4-FFF2-40B4-BE49-F238E27FC236}">
                  <a16:creationId xmlns:a16="http://schemas.microsoft.com/office/drawing/2014/main" id="{4386FDAB-EB33-D644-A755-614359ECA8F7}"/>
                </a:ext>
              </a:extLst>
            </p:cNvPr>
            <p:cNvSpPr/>
            <p:nvPr/>
          </p:nvSpPr>
          <p:spPr>
            <a:xfrm>
              <a:off x="8511480" y="1627251"/>
              <a:ext cx="259279" cy="194826"/>
            </a:xfrm>
            <a:prstGeom prst="homePlate">
              <a:avLst/>
            </a:prstGeom>
            <a:solidFill>
              <a:srgbClr val="005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TextBox 48">
              <a:extLst>
                <a:ext uri="{FF2B5EF4-FFF2-40B4-BE49-F238E27FC236}">
                  <a16:creationId xmlns:a16="http://schemas.microsoft.com/office/drawing/2014/main" id="{16FFF451-905F-FE46-8AFE-BE3193F4BDEE}"/>
                </a:ext>
              </a:extLst>
            </p:cNvPr>
            <p:cNvSpPr txBox="1"/>
            <p:nvPr/>
          </p:nvSpPr>
          <p:spPr>
            <a:xfrm>
              <a:off x="8485605" y="1900902"/>
              <a:ext cx="1786071" cy="313932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CN"/>
              </a:defPPr>
              <a:lvl1pPr marL="285750" indent="-285750">
                <a:buFont typeface="Arial" panose="020B0604020202020204" pitchFamily="34" charset="0"/>
                <a:buChar char="•"/>
              </a:lvl1pPr>
            </a:lstStyle>
            <a:p>
              <a:r>
                <a:rPr lang="en-US" dirty="0"/>
                <a:t>Automobile</a:t>
              </a:r>
            </a:p>
            <a:p>
              <a:r>
                <a:rPr lang="en-US" dirty="0"/>
                <a:t>Boat</a:t>
              </a:r>
            </a:p>
            <a:p>
              <a:r>
                <a:rPr lang="en-US" dirty="0"/>
                <a:t>Car</a:t>
              </a:r>
            </a:p>
            <a:p>
              <a:r>
                <a:rPr lang="en-US" dirty="0"/>
                <a:t>Van</a:t>
              </a:r>
            </a:p>
            <a:p>
              <a:r>
                <a:rPr lang="en-US" dirty="0"/>
                <a:t>Truck</a:t>
              </a:r>
            </a:p>
            <a:p>
              <a:r>
                <a:rPr lang="en-US" dirty="0"/>
                <a:t>Plane</a:t>
              </a:r>
            </a:p>
            <a:p>
              <a:r>
                <a:rPr lang="en-US" dirty="0"/>
                <a:t>System</a:t>
              </a:r>
            </a:p>
            <a:p>
              <a:r>
                <a:rPr lang="en-US" dirty="0"/>
                <a:t>Based system</a:t>
              </a:r>
            </a:p>
            <a:p>
              <a:r>
                <a:rPr lang="en-US" dirty="0"/>
                <a:t>System based</a:t>
              </a:r>
            </a:p>
            <a:p>
              <a:r>
                <a:rPr lang="en-US" dirty="0"/>
                <a:t>Storage tanks </a:t>
              </a:r>
            </a:p>
            <a:p>
              <a:r>
                <a:rPr lang="en-US" dirty="0"/>
                <a:t>Generator</a:t>
              </a:r>
            </a:p>
          </p:txBody>
        </p:sp>
      </p:grpSp>
      <p:grpSp>
        <p:nvGrpSpPr>
          <p:cNvPr id="11" name="Group 10">
            <a:extLst>
              <a:ext uri="{FF2B5EF4-FFF2-40B4-BE49-F238E27FC236}">
                <a16:creationId xmlns:a16="http://schemas.microsoft.com/office/drawing/2014/main" id="{A9BF0939-D287-554D-B0E2-266D47A12E48}"/>
              </a:ext>
            </a:extLst>
          </p:cNvPr>
          <p:cNvGrpSpPr/>
          <p:nvPr/>
        </p:nvGrpSpPr>
        <p:grpSpPr>
          <a:xfrm>
            <a:off x="9000840" y="1779499"/>
            <a:ext cx="2072333" cy="4245851"/>
            <a:chOff x="3841376" y="3098003"/>
            <a:chExt cx="2072333" cy="4245851"/>
          </a:xfrm>
        </p:grpSpPr>
        <p:sp>
          <p:nvSpPr>
            <p:cNvPr id="57" name="Rounded Rectangle 56">
              <a:extLst>
                <a:ext uri="{FF2B5EF4-FFF2-40B4-BE49-F238E27FC236}">
                  <a16:creationId xmlns:a16="http://schemas.microsoft.com/office/drawing/2014/main" id="{F4463F94-7549-7A47-AAEB-547CF640F1A4}"/>
                </a:ext>
              </a:extLst>
            </p:cNvPr>
            <p:cNvSpPr/>
            <p:nvPr/>
          </p:nvSpPr>
          <p:spPr>
            <a:xfrm>
              <a:off x="3841376" y="3098003"/>
              <a:ext cx="1976087" cy="4245851"/>
            </a:xfrm>
            <a:prstGeom prst="roundRect">
              <a:avLst>
                <a:gd name="adj" fmla="val 9401"/>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58" name="Rounded Rectangle 57">
              <a:extLst>
                <a:ext uri="{FF2B5EF4-FFF2-40B4-BE49-F238E27FC236}">
                  <a16:creationId xmlns:a16="http://schemas.microsoft.com/office/drawing/2014/main" id="{0CC660E5-2E9E-2A41-8A0B-FFAFB98E0A40}"/>
                </a:ext>
              </a:extLst>
            </p:cNvPr>
            <p:cNvSpPr/>
            <p:nvPr/>
          </p:nvSpPr>
          <p:spPr>
            <a:xfrm>
              <a:off x="3920470" y="3179285"/>
              <a:ext cx="1817899" cy="4075692"/>
            </a:xfrm>
            <a:prstGeom prst="roundRect">
              <a:avLst>
                <a:gd name="adj" fmla="val 7561"/>
              </a:avLst>
            </a:prstGeom>
            <a:solidFill>
              <a:schemeClr val="bg1">
                <a:alpha val="76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59" name="TextBox 58">
              <a:extLst>
                <a:ext uri="{FF2B5EF4-FFF2-40B4-BE49-F238E27FC236}">
                  <a16:creationId xmlns:a16="http://schemas.microsoft.com/office/drawing/2014/main" id="{3FDDB8A2-0DD3-2044-AF8F-22762B8DF3D3}"/>
                </a:ext>
              </a:extLst>
            </p:cNvPr>
            <p:cNvSpPr txBox="1"/>
            <p:nvPr/>
          </p:nvSpPr>
          <p:spPr>
            <a:xfrm>
              <a:off x="4500289" y="3255776"/>
              <a:ext cx="1413420" cy="400110"/>
            </a:xfrm>
            <a:prstGeom prst="rect">
              <a:avLst/>
            </a:prstGeom>
            <a:noFill/>
          </p:spPr>
          <p:txBody>
            <a:bodyPr wrap="square" rtlCol="0">
              <a:spAutoFit/>
            </a:bodyPr>
            <a:lstStyle/>
            <a:p>
              <a:r>
                <a:rPr lang="en-US" altLang="zh-CN" sz="2000" b="1" dirty="0">
                  <a:solidFill>
                    <a:srgbClr val="005E84"/>
                  </a:solidFill>
                </a:rPr>
                <a:t>Fire</a:t>
              </a:r>
              <a:endParaRPr lang="en-CN" sz="2000" b="1" dirty="0">
                <a:solidFill>
                  <a:srgbClr val="005E84"/>
                </a:solidFill>
              </a:endParaRPr>
            </a:p>
          </p:txBody>
        </p:sp>
        <p:sp>
          <p:nvSpPr>
            <p:cNvPr id="60" name="Pentagon 59">
              <a:extLst>
                <a:ext uri="{FF2B5EF4-FFF2-40B4-BE49-F238E27FC236}">
                  <a16:creationId xmlns:a16="http://schemas.microsoft.com/office/drawing/2014/main" id="{0F6316AA-727C-2C46-8DBD-5BE7B36AABB9}"/>
                </a:ext>
              </a:extLst>
            </p:cNvPr>
            <p:cNvSpPr/>
            <p:nvPr/>
          </p:nvSpPr>
          <p:spPr>
            <a:xfrm>
              <a:off x="4232607" y="3358418"/>
              <a:ext cx="259279" cy="194826"/>
            </a:xfrm>
            <a:prstGeom prst="homePlate">
              <a:avLst/>
            </a:prstGeom>
            <a:solidFill>
              <a:srgbClr val="005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TextBox 54">
              <a:extLst>
                <a:ext uri="{FF2B5EF4-FFF2-40B4-BE49-F238E27FC236}">
                  <a16:creationId xmlns:a16="http://schemas.microsoft.com/office/drawing/2014/main" id="{4570C50B-4906-6A4B-871C-3F9C665AE5F6}"/>
                </a:ext>
              </a:extLst>
            </p:cNvPr>
            <p:cNvSpPr txBox="1"/>
            <p:nvPr/>
          </p:nvSpPr>
          <p:spPr>
            <a:xfrm>
              <a:off x="4000421" y="3593939"/>
              <a:ext cx="1786071" cy="369331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CN"/>
              </a:defPPr>
              <a:lvl1pPr marL="285750" indent="-285750">
                <a:buFont typeface="Arial" panose="020B0604020202020204" pitchFamily="34" charset="0"/>
                <a:buChar char="•"/>
              </a:lvl1pPr>
            </a:lstStyle>
            <a:p>
              <a:r>
                <a:rPr lang="en-US" dirty="0"/>
                <a:t>Flame</a:t>
              </a:r>
            </a:p>
            <a:p>
              <a:r>
                <a:rPr lang="en-US" dirty="0"/>
                <a:t>Explosion gas</a:t>
              </a:r>
            </a:p>
            <a:p>
              <a:r>
                <a:rPr lang="en-US" dirty="0"/>
                <a:t>Blaze heat</a:t>
              </a:r>
            </a:p>
            <a:p>
              <a:r>
                <a:rPr lang="en-US" dirty="0"/>
                <a:t>Smoke </a:t>
              </a:r>
            </a:p>
            <a:p>
              <a:r>
                <a:rPr lang="en-US" dirty="0"/>
                <a:t>Sparks</a:t>
              </a:r>
            </a:p>
            <a:p>
              <a:r>
                <a:rPr lang="en-US" dirty="0"/>
                <a:t>Burst </a:t>
              </a:r>
            </a:p>
            <a:p>
              <a:r>
                <a:rPr lang="en-US" dirty="0"/>
                <a:t>Blast</a:t>
              </a:r>
            </a:p>
            <a:p>
              <a:r>
                <a:rPr lang="en-US" dirty="0"/>
                <a:t>Inflammable</a:t>
              </a:r>
            </a:p>
            <a:p>
              <a:r>
                <a:rPr lang="en-US" dirty="0"/>
                <a:t>Confinement</a:t>
              </a:r>
            </a:p>
            <a:p>
              <a:r>
                <a:rPr lang="en-US" dirty="0"/>
                <a:t>Oxygen concentration</a:t>
              </a:r>
            </a:p>
            <a:p>
              <a:r>
                <a:rPr lang="en-US" dirty="0"/>
                <a:t>Burnable</a:t>
              </a:r>
            </a:p>
            <a:p>
              <a:r>
                <a:rPr lang="en-US" dirty="0"/>
                <a:t>Combustion</a:t>
              </a:r>
            </a:p>
          </p:txBody>
        </p:sp>
      </p:grpSp>
      <p:grpSp>
        <p:nvGrpSpPr>
          <p:cNvPr id="15" name="Group 14">
            <a:extLst>
              <a:ext uri="{FF2B5EF4-FFF2-40B4-BE49-F238E27FC236}">
                <a16:creationId xmlns:a16="http://schemas.microsoft.com/office/drawing/2014/main" id="{20B7B572-04AD-844D-AF7E-73AAC22AA9D6}"/>
              </a:ext>
            </a:extLst>
          </p:cNvPr>
          <p:cNvGrpSpPr/>
          <p:nvPr/>
        </p:nvGrpSpPr>
        <p:grpSpPr>
          <a:xfrm>
            <a:off x="6857557" y="3076202"/>
            <a:ext cx="2064031" cy="2860271"/>
            <a:chOff x="6082219" y="3032529"/>
            <a:chExt cx="2064031" cy="2860271"/>
          </a:xfrm>
        </p:grpSpPr>
        <p:grpSp>
          <p:nvGrpSpPr>
            <p:cNvPr id="13" name="Group 12">
              <a:extLst>
                <a:ext uri="{FF2B5EF4-FFF2-40B4-BE49-F238E27FC236}">
                  <a16:creationId xmlns:a16="http://schemas.microsoft.com/office/drawing/2014/main" id="{84CBCFC3-C1ED-1D45-B7D7-55787A0D8AD3}"/>
                </a:ext>
              </a:extLst>
            </p:cNvPr>
            <p:cNvGrpSpPr/>
            <p:nvPr/>
          </p:nvGrpSpPr>
          <p:grpSpPr>
            <a:xfrm>
              <a:off x="6082219" y="3032529"/>
              <a:ext cx="1976087" cy="2860271"/>
              <a:chOff x="6082219" y="3179285"/>
              <a:chExt cx="1976087" cy="2860271"/>
            </a:xfrm>
          </p:grpSpPr>
          <p:grpSp>
            <p:nvGrpSpPr>
              <p:cNvPr id="65" name="Group 64">
                <a:extLst>
                  <a:ext uri="{FF2B5EF4-FFF2-40B4-BE49-F238E27FC236}">
                    <a16:creationId xmlns:a16="http://schemas.microsoft.com/office/drawing/2014/main" id="{8A7A8C9D-9D60-1C4D-B23A-8CAE570495C1}"/>
                  </a:ext>
                </a:extLst>
              </p:cNvPr>
              <p:cNvGrpSpPr/>
              <p:nvPr/>
            </p:nvGrpSpPr>
            <p:grpSpPr>
              <a:xfrm>
                <a:off x="6082219" y="3179285"/>
                <a:ext cx="1976087" cy="2860271"/>
                <a:chOff x="3690257" y="2562320"/>
                <a:chExt cx="2405743" cy="2758454"/>
              </a:xfrm>
            </p:grpSpPr>
            <p:sp>
              <p:nvSpPr>
                <p:cNvPr id="66" name="Rounded Rectangle 65">
                  <a:extLst>
                    <a:ext uri="{FF2B5EF4-FFF2-40B4-BE49-F238E27FC236}">
                      <a16:creationId xmlns:a16="http://schemas.microsoft.com/office/drawing/2014/main" id="{09E89628-6916-EF4D-A5D7-39E21AC03B59}"/>
                    </a:ext>
                  </a:extLst>
                </p:cNvPr>
                <p:cNvSpPr/>
                <p:nvPr/>
              </p:nvSpPr>
              <p:spPr>
                <a:xfrm>
                  <a:off x="3690257" y="2562320"/>
                  <a:ext cx="2405743" cy="2758454"/>
                </a:xfrm>
                <a:prstGeom prst="roundRect">
                  <a:avLst>
                    <a:gd name="adj" fmla="val 9401"/>
                  </a:avLst>
                </a:prstGeom>
                <a:solidFill>
                  <a:srgbClr val="67BD4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924210BF-8A2F-D94D-83B4-F764588CF844}"/>
                    </a:ext>
                  </a:extLst>
                </p:cNvPr>
                <p:cNvSpPr/>
                <p:nvPr/>
              </p:nvSpPr>
              <p:spPr>
                <a:xfrm>
                  <a:off x="3786548" y="2643096"/>
                  <a:ext cx="2213161" cy="2573737"/>
                </a:xfrm>
                <a:prstGeom prst="roundRect">
                  <a:avLst>
                    <a:gd name="adj" fmla="val 7561"/>
                  </a:avLst>
                </a:prstGeom>
                <a:solidFill>
                  <a:schemeClr val="bg1">
                    <a:alpha val="76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grpSp>
          <p:sp>
            <p:nvSpPr>
              <p:cNvPr id="71" name="Pentagon 70">
                <a:extLst>
                  <a:ext uri="{FF2B5EF4-FFF2-40B4-BE49-F238E27FC236}">
                    <a16:creationId xmlns:a16="http://schemas.microsoft.com/office/drawing/2014/main" id="{FFC3B997-325D-0641-9A48-5C8461905E45}"/>
                  </a:ext>
                </a:extLst>
              </p:cNvPr>
              <p:cNvSpPr/>
              <p:nvPr/>
            </p:nvSpPr>
            <p:spPr>
              <a:xfrm>
                <a:off x="6271835" y="3394762"/>
                <a:ext cx="259279" cy="194826"/>
              </a:xfrm>
              <a:prstGeom prst="homePlate">
                <a:avLst/>
              </a:prstGeom>
              <a:solidFill>
                <a:srgbClr val="005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72" name="TextBox 71">
              <a:extLst>
                <a:ext uri="{FF2B5EF4-FFF2-40B4-BE49-F238E27FC236}">
                  <a16:creationId xmlns:a16="http://schemas.microsoft.com/office/drawing/2014/main" id="{33333175-95F2-9C44-800C-2CFF083C1A9E}"/>
                </a:ext>
              </a:extLst>
            </p:cNvPr>
            <p:cNvSpPr txBox="1"/>
            <p:nvPr/>
          </p:nvSpPr>
          <p:spPr>
            <a:xfrm>
              <a:off x="6542291" y="3163463"/>
              <a:ext cx="1603959" cy="400110"/>
            </a:xfrm>
            <a:prstGeom prst="rect">
              <a:avLst/>
            </a:prstGeom>
            <a:noFill/>
          </p:spPr>
          <p:txBody>
            <a:bodyPr wrap="square" rtlCol="0">
              <a:spAutoFit/>
            </a:bodyPr>
            <a:lstStyle/>
            <a:p>
              <a:r>
                <a:rPr lang="en-US" altLang="zh-CN" sz="2000" b="1" dirty="0">
                  <a:solidFill>
                    <a:srgbClr val="005E84"/>
                  </a:solidFill>
                </a:rPr>
                <a:t>Prevention</a:t>
              </a:r>
              <a:endParaRPr lang="en-CN" sz="2000" b="1" dirty="0">
                <a:solidFill>
                  <a:srgbClr val="005E84"/>
                </a:solidFill>
              </a:endParaRPr>
            </a:p>
          </p:txBody>
        </p:sp>
        <p:sp>
          <p:nvSpPr>
            <p:cNvPr id="64" name="TextBox 63">
              <a:extLst>
                <a:ext uri="{FF2B5EF4-FFF2-40B4-BE49-F238E27FC236}">
                  <a16:creationId xmlns:a16="http://schemas.microsoft.com/office/drawing/2014/main" id="{2CE89DED-EBA2-CF40-8F71-FC52FBE5BF18}"/>
                </a:ext>
              </a:extLst>
            </p:cNvPr>
            <p:cNvSpPr txBox="1"/>
            <p:nvPr/>
          </p:nvSpPr>
          <p:spPr>
            <a:xfrm>
              <a:off x="6321107" y="3501205"/>
              <a:ext cx="1786071"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CN"/>
              </a:defPPr>
              <a:lvl1pPr marL="285750" indent="-285750">
                <a:buFont typeface="Arial" panose="020B0604020202020204" pitchFamily="34" charset="0"/>
                <a:buChar char="•"/>
              </a:lvl1pPr>
            </a:lstStyle>
            <a:p>
              <a:r>
                <a:rPr lang="en-US" dirty="0"/>
                <a:t>Proof*</a:t>
              </a:r>
            </a:p>
            <a:p>
              <a:r>
                <a:rPr lang="en-US" dirty="0"/>
                <a:t>Protection</a:t>
              </a:r>
            </a:p>
            <a:p>
              <a:r>
                <a:rPr lang="en-US" dirty="0"/>
                <a:t>Retardant</a:t>
              </a:r>
            </a:p>
            <a:p>
              <a:r>
                <a:rPr lang="en-US" dirty="0"/>
                <a:t>Extinguishing</a:t>
              </a:r>
            </a:p>
            <a:p>
              <a:r>
                <a:rPr lang="en-US" dirty="0"/>
                <a:t>Retarding</a:t>
              </a:r>
            </a:p>
            <a:p>
              <a:r>
                <a:rPr lang="en-US" dirty="0"/>
                <a:t>Resistance</a:t>
              </a:r>
            </a:p>
            <a:p>
              <a:r>
                <a:rPr lang="en-US" dirty="0"/>
                <a:t>Stop</a:t>
              </a:r>
            </a:p>
            <a:p>
              <a:r>
                <a:rPr lang="en-US" dirty="0"/>
                <a:t>Arrester</a:t>
              </a:r>
              <a:endParaRPr lang="en-CN" dirty="0"/>
            </a:p>
          </p:txBody>
        </p:sp>
      </p:grpSp>
      <p:sp>
        <p:nvSpPr>
          <p:cNvPr id="2" name="TextBox 1">
            <a:extLst>
              <a:ext uri="{FF2B5EF4-FFF2-40B4-BE49-F238E27FC236}">
                <a16:creationId xmlns:a16="http://schemas.microsoft.com/office/drawing/2014/main" id="{9C00F6FE-D5A1-E04B-A101-5553414EB413}"/>
              </a:ext>
            </a:extLst>
          </p:cNvPr>
          <p:cNvSpPr txBox="1"/>
          <p:nvPr/>
        </p:nvSpPr>
        <p:spPr>
          <a:xfrm>
            <a:off x="941668" y="1364205"/>
            <a:ext cx="2649567" cy="3154710"/>
          </a:xfrm>
          <a:prstGeom prst="rect">
            <a:avLst/>
          </a:prstGeom>
          <a:noFill/>
        </p:spPr>
        <p:txBody>
          <a:bodyPr wrap="square" rtlCol="0">
            <a:spAutoFit/>
          </a:bodyPr>
          <a:lstStyle/>
          <a:p>
            <a:r>
              <a:rPr lang="en-US" altLang="zh-CN" sz="19900" b="1" dirty="0">
                <a:solidFill>
                  <a:srgbClr val="67BD4A">
                    <a:alpha val="21647"/>
                  </a:srgbClr>
                </a:solidFill>
              </a:rPr>
              <a:t>6</a:t>
            </a:r>
            <a:endParaRPr lang="en-CN" sz="19900" b="1" dirty="0">
              <a:solidFill>
                <a:srgbClr val="67BD4A">
                  <a:alpha val="21647"/>
                </a:srgbClr>
              </a:solidFill>
            </a:endParaRPr>
          </a:p>
        </p:txBody>
      </p:sp>
      <p:sp>
        <p:nvSpPr>
          <p:cNvPr id="48" name="TextBox 47">
            <a:extLst>
              <a:ext uri="{FF2B5EF4-FFF2-40B4-BE49-F238E27FC236}">
                <a16:creationId xmlns:a16="http://schemas.microsoft.com/office/drawing/2014/main" id="{454353D4-72AB-EB4F-8CC5-74974E27F9B9}"/>
              </a:ext>
            </a:extLst>
          </p:cNvPr>
          <p:cNvSpPr txBox="1"/>
          <p:nvPr/>
        </p:nvSpPr>
        <p:spPr>
          <a:xfrm>
            <a:off x="64597" y="3933695"/>
            <a:ext cx="2649567" cy="769441"/>
          </a:xfrm>
          <a:prstGeom prst="rect">
            <a:avLst/>
          </a:prstGeom>
          <a:noFill/>
        </p:spPr>
        <p:txBody>
          <a:bodyPr wrap="square" rtlCol="0">
            <a:spAutoFit/>
          </a:bodyPr>
          <a:lstStyle/>
          <a:p>
            <a:r>
              <a:rPr lang="en-US" altLang="zh-CN" sz="4400" b="1" dirty="0">
                <a:solidFill>
                  <a:srgbClr val="67BD4A">
                    <a:alpha val="21647"/>
                  </a:srgbClr>
                </a:solidFill>
              </a:rPr>
              <a:t>Keywords</a:t>
            </a:r>
            <a:endParaRPr lang="en-CN" sz="4400" b="1" dirty="0">
              <a:solidFill>
                <a:srgbClr val="67BD4A">
                  <a:alpha val="21647"/>
                </a:srgbClr>
              </a:solidFill>
            </a:endParaRPr>
          </a:p>
        </p:txBody>
      </p:sp>
      <p:sp>
        <p:nvSpPr>
          <p:cNvPr id="3" name="Slide Number Placeholder 2">
            <a:extLst>
              <a:ext uri="{FF2B5EF4-FFF2-40B4-BE49-F238E27FC236}">
                <a16:creationId xmlns:a16="http://schemas.microsoft.com/office/drawing/2014/main" id="{34DB371C-E57C-7443-90FD-1C06223CAC70}"/>
              </a:ext>
            </a:extLst>
          </p:cNvPr>
          <p:cNvSpPr>
            <a:spLocks noGrp="1"/>
          </p:cNvSpPr>
          <p:nvPr>
            <p:ph type="sldNum" sz="quarter" idx="12"/>
          </p:nvPr>
        </p:nvSpPr>
        <p:spPr/>
        <p:txBody>
          <a:bodyPr/>
          <a:lstStyle/>
          <a:p>
            <a:fld id="{73AB32EF-5685-C143-9CE0-3404BB7CA47A}" type="slidenum">
              <a:rPr lang="en-CN" smtClean="0"/>
              <a:t>7</a:t>
            </a:fld>
            <a:endParaRPr lang="en-CN"/>
          </a:p>
        </p:txBody>
      </p:sp>
    </p:spTree>
    <p:extLst>
      <p:ext uri="{BB962C8B-B14F-4D97-AF65-F5344CB8AC3E}">
        <p14:creationId xmlns:p14="http://schemas.microsoft.com/office/powerpoint/2010/main" val="3760074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B77E9-99EC-C84B-A7DC-AA0C8A55FF22}"/>
              </a:ext>
            </a:extLst>
          </p:cNvPr>
          <p:cNvSpPr/>
          <p:nvPr/>
        </p:nvSpPr>
        <p:spPr>
          <a:xfrm>
            <a:off x="3646312" y="1453444"/>
            <a:ext cx="7981244" cy="4744156"/>
          </a:xfrm>
          <a:prstGeom prst="rect">
            <a:avLst/>
          </a:prstGeom>
          <a:solidFill>
            <a:srgbClr val="67BD4A">
              <a:alpha val="85095"/>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3" y="284138"/>
            <a:ext cx="9469461" cy="707886"/>
          </a:xfrm>
          <a:prstGeom prst="rect">
            <a:avLst/>
          </a:prstGeom>
          <a:noFill/>
        </p:spPr>
        <p:txBody>
          <a:bodyPr wrap="square" rtlCol="0">
            <a:spAutoFit/>
          </a:bodyPr>
          <a:lstStyle/>
          <a:p>
            <a:r>
              <a:rPr lang="en-US" altLang="zh-CN" sz="4000" b="1" dirty="0"/>
              <a:t>Search</a:t>
            </a:r>
            <a:r>
              <a:rPr lang="zh-CN" altLang="en-US" sz="4000" b="1" dirty="0"/>
              <a:t> </a:t>
            </a:r>
            <a:r>
              <a:rPr lang="en-US" altLang="zh-CN" sz="4000" b="1" dirty="0"/>
              <a:t>String_02</a:t>
            </a:r>
            <a:r>
              <a:rPr lang="zh-CN" altLang="en-US" sz="4000" b="1" dirty="0"/>
              <a:t> </a:t>
            </a:r>
            <a:r>
              <a:rPr lang="en-CN" sz="4000" b="1" dirty="0"/>
              <a:t>Constructed Formula</a:t>
            </a:r>
          </a:p>
        </p:txBody>
      </p:sp>
      <p:sp>
        <p:nvSpPr>
          <p:cNvPr id="30" name="TextBox 29">
            <a:extLst>
              <a:ext uri="{FF2B5EF4-FFF2-40B4-BE49-F238E27FC236}">
                <a16:creationId xmlns:a16="http://schemas.microsoft.com/office/drawing/2014/main" id="{A5ECE0E4-E4FD-934D-9BB8-C082E7937B74}"/>
              </a:ext>
            </a:extLst>
          </p:cNvPr>
          <p:cNvSpPr txBox="1"/>
          <p:nvPr/>
        </p:nvSpPr>
        <p:spPr>
          <a:xfrm>
            <a:off x="589775" y="2399015"/>
            <a:ext cx="2167467" cy="2308324"/>
          </a:xfrm>
          <a:prstGeom prst="rect">
            <a:avLst/>
          </a:prstGeom>
          <a:noFill/>
        </p:spPr>
        <p:txBody>
          <a:bodyPr wrap="square">
            <a:spAutoFit/>
          </a:bodyPr>
          <a:lstStyle/>
          <a:p>
            <a:pPr marL="342900" indent="-342900">
              <a:buFont typeface="Arial" panose="020B0604020202020204" pitchFamily="34" charset="0"/>
              <a:buChar char="•"/>
            </a:pPr>
            <a:r>
              <a:rPr lang="en-CN" sz="2400" b="1" dirty="0">
                <a:solidFill>
                  <a:srgbClr val="67BD4A"/>
                </a:solidFill>
              </a:rPr>
              <a:t>Keywords</a:t>
            </a:r>
          </a:p>
          <a:p>
            <a:pPr marL="742950" lvl="1" indent="-285750">
              <a:buFont typeface="Arial" panose="020B0604020202020204" pitchFamily="34" charset="0"/>
              <a:buChar char="•"/>
            </a:pPr>
            <a:r>
              <a:rPr lang="en-CN" dirty="0"/>
              <a:t>AND</a:t>
            </a:r>
          </a:p>
          <a:p>
            <a:pPr marL="342900" indent="-342900">
              <a:buFont typeface="Arial" panose="020B0604020202020204" pitchFamily="34" charset="0"/>
              <a:buChar char="•"/>
            </a:pPr>
            <a:r>
              <a:rPr lang="en-CN" sz="2400" b="1" dirty="0">
                <a:solidFill>
                  <a:srgbClr val="67BD4A"/>
                </a:solidFill>
              </a:rPr>
              <a:t>Synoyms</a:t>
            </a:r>
            <a:r>
              <a:rPr lang="en-CN" sz="2400" dirty="0"/>
              <a:t>	</a:t>
            </a:r>
          </a:p>
          <a:p>
            <a:pPr marL="742950" lvl="1" indent="-285750">
              <a:buFont typeface="Arial" panose="020B0604020202020204" pitchFamily="34" charset="0"/>
              <a:buChar char="•"/>
            </a:pPr>
            <a:r>
              <a:rPr lang="en-CN" dirty="0"/>
              <a:t>OR</a:t>
            </a:r>
          </a:p>
          <a:p>
            <a:pPr marL="342900" indent="-342900">
              <a:buFont typeface="Arial" panose="020B0604020202020204" pitchFamily="34" charset="0"/>
              <a:buChar char="•"/>
            </a:pPr>
            <a:r>
              <a:rPr lang="en-CN" sz="2400" b="1" dirty="0">
                <a:solidFill>
                  <a:srgbClr val="67BD4A"/>
                </a:solidFill>
              </a:rPr>
              <a:t>Filter</a:t>
            </a:r>
          </a:p>
          <a:p>
            <a:pPr marL="742950" lvl="1" indent="-285750">
              <a:buFont typeface="Arial" panose="020B0604020202020204" pitchFamily="34" charset="0"/>
              <a:buChar char="•"/>
            </a:pPr>
            <a:r>
              <a:rPr lang="en-CN" dirty="0"/>
              <a:t>Title</a:t>
            </a:r>
          </a:p>
          <a:p>
            <a:pPr marL="742950" lvl="1" indent="-285750">
              <a:buFont typeface="Arial" panose="020B0604020202020204" pitchFamily="34" charset="0"/>
              <a:buChar char="•"/>
            </a:pPr>
            <a:r>
              <a:rPr lang="en-CN" dirty="0"/>
              <a:t>Abstract</a:t>
            </a:r>
          </a:p>
        </p:txBody>
      </p:sp>
      <p:sp>
        <p:nvSpPr>
          <p:cNvPr id="33" name="Rectangle 32">
            <a:extLst>
              <a:ext uri="{FF2B5EF4-FFF2-40B4-BE49-F238E27FC236}">
                <a16:creationId xmlns:a16="http://schemas.microsoft.com/office/drawing/2014/main" id="{3F3EDF23-5457-AD4D-BEC2-569650CFB89E}"/>
              </a:ext>
            </a:extLst>
          </p:cNvPr>
          <p:cNvSpPr/>
          <p:nvPr/>
        </p:nvSpPr>
        <p:spPr>
          <a:xfrm>
            <a:off x="3886477" y="1646778"/>
            <a:ext cx="7981244" cy="4744156"/>
          </a:xfrm>
          <a:prstGeom prst="rect">
            <a:avLst/>
          </a:prstGeom>
          <a:solidFill>
            <a:schemeClr val="bg1">
              <a:alpha val="60059"/>
            </a:schemeClr>
          </a:solidFill>
          <a:ln>
            <a:solidFill>
              <a:srgbClr val="67BD4A"/>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8E8208AD-2D86-8A45-B8FB-827E6B66A845}"/>
              </a:ext>
            </a:extLst>
          </p:cNvPr>
          <p:cNvSpPr txBox="1"/>
          <p:nvPr/>
        </p:nvSpPr>
        <p:spPr>
          <a:xfrm>
            <a:off x="4151973" y="1780846"/>
            <a:ext cx="7450252" cy="4308872"/>
          </a:xfrm>
          <a:prstGeom prst="rect">
            <a:avLst/>
          </a:prstGeom>
          <a:noFill/>
        </p:spPr>
        <p:txBody>
          <a:bodyPr wrap="square">
            <a:spAutoFit/>
          </a:bodyPr>
          <a:lstStyle/>
          <a:p>
            <a:r>
              <a:rPr lang="en-CN" sz="1600" dirty="0">
                <a:effectLst/>
                <a:latin typeface="Calibri" panose="020F0502020204030204" pitchFamily="34" charset="0"/>
                <a:ea typeface="DengXian" panose="02010600030101010101" pitchFamily="2" charset="-122"/>
                <a:cs typeface="Times New Roman" panose="02020603050405020304" pitchFamily="18" charset="0"/>
              </a:rPr>
              <a:t>title:(Hydrogen OR (Hydrogen oxygen) OR H OR HO OR H-O OR (hydrogen gas) OR (proton exchange membrane) OR H2 OR (H oxygen)) AND (Fuel) AND (Cell OR battery OR (electronic cell)) AND (Vehicle OR Automobile OR Boat OR Car OR Van OR Truck OR Plane OR (storage tanks) OR generator OR system) AND (fire OR flame OR explosion OR gas OR blaze OR heat OR smoke OR Sparks OR burst OR blast OR inflammable OR confinement OR oxygen concentration OR burnable OR combustion) AND (prevention OR proof* OR protection OR retardant OR extinguishing OR Retarding OR Resistance OR stop OR arrester) </a:t>
            </a:r>
          </a:p>
          <a:p>
            <a:r>
              <a:rPr lang="en-CN" sz="1600" dirty="0">
                <a:effectLst/>
                <a:latin typeface="Calibri" panose="020F0502020204030204" pitchFamily="34" charset="0"/>
                <a:ea typeface="DengXian" panose="02010600030101010101" pitchFamily="2" charset="-122"/>
                <a:cs typeface="Times New Roman" panose="02020603050405020304" pitchFamily="18" charset="0"/>
              </a:rPr>
              <a:t> </a:t>
            </a:r>
          </a:p>
          <a:p>
            <a:r>
              <a:rPr lang="en-CN" sz="1600" dirty="0">
                <a:effectLst/>
                <a:latin typeface="Calibri" panose="020F0502020204030204" pitchFamily="34" charset="0"/>
                <a:ea typeface="DengXian" panose="02010600030101010101" pitchFamily="2" charset="-122"/>
                <a:cs typeface="Times New Roman" panose="02020603050405020304" pitchFamily="18" charset="0"/>
              </a:rPr>
              <a:t>&amp;&amp; abstract: (Hydrogen OR (Hydrogen oxygen) OR H OR HO OR H-O OR (hydrogen gas) OR (proton exchange membrane) OR H2 OR (H oxygen)) AND (Fuel OR energy OR powered)</a:t>
            </a:r>
            <a:r>
              <a:rPr lang="zh-CN" altLang="en-US" sz="1600" dirty="0">
                <a:effectLst/>
                <a:latin typeface="Calibri" panose="020F0502020204030204" pitchFamily="34" charset="0"/>
                <a:ea typeface="DengXian" panose="02010600030101010101" pitchFamily="2" charset="-122"/>
                <a:cs typeface="Times New Roman" panose="02020603050405020304" pitchFamily="18" charset="0"/>
              </a:rPr>
              <a:t> </a:t>
            </a:r>
            <a:r>
              <a:rPr lang="en-CN" sz="1600" dirty="0">
                <a:effectLst/>
                <a:latin typeface="Calibri" panose="020F0502020204030204" pitchFamily="34" charset="0"/>
                <a:ea typeface="DengXian" panose="02010600030101010101" pitchFamily="2" charset="-122"/>
                <a:cs typeface="Times New Roman" panose="02020603050405020304" pitchFamily="18" charset="0"/>
              </a:rPr>
              <a:t>AND (Cell OR battery OR (electronic cell)) AND (Vehicle OR Automobile OR Boat OR Car OR Van OR Truck OR Plane OR (storage tanks) OR generator OR system) AND (fire OR flame OR explosion OR gas OR blaze OR heat OR smoke OR Sparks OR burst OR blast OR inflammable OR confinement OR oxygen concentration OR burnable OR combustion) AND (prevention OR proof* OR protection OR retardant OR extinguishing OR Retarding OR Resistance OR stop OR arrester)</a:t>
            </a:r>
            <a:r>
              <a:rPr lang="en-CN" sz="1600" dirty="0">
                <a:effectLst/>
              </a:rPr>
              <a:t> </a:t>
            </a:r>
            <a:endParaRPr lang="en-CN" sz="1600" dirty="0"/>
          </a:p>
        </p:txBody>
      </p:sp>
      <p:sp>
        <p:nvSpPr>
          <p:cNvPr id="12" name="Notched Right Arrow 11">
            <a:extLst>
              <a:ext uri="{FF2B5EF4-FFF2-40B4-BE49-F238E27FC236}">
                <a16:creationId xmlns:a16="http://schemas.microsoft.com/office/drawing/2014/main" id="{0504C0B1-4267-9E41-BA89-D6649323899D}"/>
              </a:ext>
            </a:extLst>
          </p:cNvPr>
          <p:cNvSpPr/>
          <p:nvPr/>
        </p:nvSpPr>
        <p:spPr>
          <a:xfrm>
            <a:off x="2757242" y="3348566"/>
            <a:ext cx="557250" cy="409222"/>
          </a:xfrm>
          <a:prstGeom prst="notchedRightArrow">
            <a:avLst/>
          </a:prstGeom>
          <a:solidFill>
            <a:srgbClr val="67BD4A"/>
          </a:solidFill>
          <a:ln>
            <a:solidFill>
              <a:srgbClr val="67BD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Slide Number Placeholder 1">
            <a:extLst>
              <a:ext uri="{FF2B5EF4-FFF2-40B4-BE49-F238E27FC236}">
                <a16:creationId xmlns:a16="http://schemas.microsoft.com/office/drawing/2014/main" id="{77D4191E-472B-C74C-BA06-AE5BBB66CBCA}"/>
              </a:ext>
            </a:extLst>
          </p:cNvPr>
          <p:cNvSpPr>
            <a:spLocks noGrp="1"/>
          </p:cNvSpPr>
          <p:nvPr>
            <p:ph type="sldNum" sz="quarter" idx="12"/>
          </p:nvPr>
        </p:nvSpPr>
        <p:spPr/>
        <p:txBody>
          <a:bodyPr/>
          <a:lstStyle/>
          <a:p>
            <a:fld id="{73AB32EF-5685-C143-9CE0-3404BB7CA47A}" type="slidenum">
              <a:rPr lang="en-CN" smtClean="0"/>
              <a:t>8</a:t>
            </a:fld>
            <a:endParaRPr lang="en-CN"/>
          </a:p>
        </p:txBody>
      </p:sp>
    </p:spTree>
    <p:extLst>
      <p:ext uri="{BB962C8B-B14F-4D97-AF65-F5344CB8AC3E}">
        <p14:creationId xmlns:p14="http://schemas.microsoft.com/office/powerpoint/2010/main" val="285022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F4C51-CBA2-F148-A76A-953F384C26A4}"/>
              </a:ext>
            </a:extLst>
          </p:cNvPr>
          <p:cNvSpPr/>
          <p:nvPr/>
        </p:nvSpPr>
        <p:spPr>
          <a:xfrm>
            <a:off x="367990" y="289931"/>
            <a:ext cx="680225"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D070A43B-A495-B844-A877-464761E8F4AF}"/>
              </a:ext>
            </a:extLst>
          </p:cNvPr>
          <p:cNvSpPr/>
          <p:nvPr/>
        </p:nvSpPr>
        <p:spPr>
          <a:xfrm>
            <a:off x="1211767" y="289931"/>
            <a:ext cx="249044" cy="680225"/>
          </a:xfrm>
          <a:prstGeom prst="rect">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FBAC5757-9DB0-F14A-8B9A-FD0E900F296D}"/>
              </a:ext>
            </a:extLst>
          </p:cNvPr>
          <p:cNvSpPr txBox="1"/>
          <p:nvPr/>
        </p:nvSpPr>
        <p:spPr>
          <a:xfrm>
            <a:off x="1624363" y="284138"/>
            <a:ext cx="6679581" cy="707886"/>
          </a:xfrm>
          <a:prstGeom prst="rect">
            <a:avLst/>
          </a:prstGeom>
          <a:noFill/>
        </p:spPr>
        <p:txBody>
          <a:bodyPr wrap="square" rtlCol="0">
            <a:spAutoFit/>
          </a:bodyPr>
          <a:lstStyle/>
          <a:p>
            <a:r>
              <a:rPr lang="en-US" altLang="zh-CN" sz="4000" b="1" dirty="0"/>
              <a:t>Database</a:t>
            </a:r>
            <a:endParaRPr lang="en-CN" sz="4000" b="1" dirty="0"/>
          </a:p>
        </p:txBody>
      </p:sp>
      <p:sp>
        <p:nvSpPr>
          <p:cNvPr id="18" name="Content Placeholder 2">
            <a:extLst>
              <a:ext uri="{FF2B5EF4-FFF2-40B4-BE49-F238E27FC236}">
                <a16:creationId xmlns:a16="http://schemas.microsoft.com/office/drawing/2014/main" id="{FBB94929-FE4F-ED4D-8BE5-A0BAA07C037F}"/>
              </a:ext>
            </a:extLst>
          </p:cNvPr>
          <p:cNvSpPr>
            <a:spLocks noGrp="1"/>
          </p:cNvSpPr>
          <p:nvPr>
            <p:ph idx="1"/>
          </p:nvPr>
        </p:nvSpPr>
        <p:spPr>
          <a:xfrm>
            <a:off x="708102" y="1705939"/>
            <a:ext cx="3607675" cy="4155713"/>
          </a:xfrm>
        </p:spPr>
        <p:txBody>
          <a:bodyPr>
            <a:normAutofit/>
          </a:bodyPr>
          <a:lstStyle/>
          <a:p>
            <a:r>
              <a:rPr lang="en-CN" sz="2000" dirty="0"/>
              <a:t>Lens</a:t>
            </a:r>
          </a:p>
          <a:p>
            <a:pPr lvl="1"/>
            <a:r>
              <a:rPr lang="en-US" sz="2000" dirty="0">
                <a:hlinkClick r:id="rId2"/>
              </a:rPr>
              <a:t>https://www.lens.org/</a:t>
            </a:r>
            <a:endParaRPr lang="en-US" sz="2000" dirty="0"/>
          </a:p>
          <a:p>
            <a:r>
              <a:rPr lang="en-US" sz="2000" dirty="0"/>
              <a:t>Reasons</a:t>
            </a:r>
          </a:p>
          <a:p>
            <a:pPr lvl="1"/>
            <a:r>
              <a:rPr lang="en-US" sz="2000" dirty="0"/>
              <a:t>User Interface</a:t>
            </a:r>
          </a:p>
          <a:p>
            <a:pPr lvl="2"/>
            <a:r>
              <a:rPr lang="en-US" dirty="0"/>
              <a:t>Jurisdiction filter</a:t>
            </a:r>
          </a:p>
          <a:p>
            <a:pPr lvl="2"/>
            <a:r>
              <a:rPr lang="en-US" dirty="0"/>
              <a:t>Legal status filter</a:t>
            </a:r>
          </a:p>
          <a:p>
            <a:pPr lvl="2"/>
            <a:r>
              <a:rPr lang="en-US" dirty="0"/>
              <a:t>Easy script </a:t>
            </a:r>
          </a:p>
          <a:p>
            <a:pPr lvl="1"/>
            <a:r>
              <a:rPr lang="en-US" sz="2000" dirty="0"/>
              <a:t>Visualization</a:t>
            </a:r>
          </a:p>
          <a:p>
            <a:pPr lvl="2"/>
            <a:r>
              <a:rPr lang="en-US" dirty="0"/>
              <a:t>Patent owner</a:t>
            </a:r>
          </a:p>
          <a:p>
            <a:pPr lvl="2"/>
            <a:r>
              <a:rPr lang="en-US" dirty="0"/>
              <a:t>Highly cited patents</a:t>
            </a:r>
          </a:p>
          <a:p>
            <a:pPr lvl="1"/>
            <a:r>
              <a:rPr lang="en-US" sz="2000" dirty="0"/>
              <a:t>Free</a:t>
            </a:r>
          </a:p>
          <a:p>
            <a:pPr lvl="1"/>
            <a:endParaRPr lang="en-US" sz="2000" dirty="0"/>
          </a:p>
          <a:p>
            <a:pPr lvl="1"/>
            <a:endParaRPr lang="en-US" sz="2000" dirty="0"/>
          </a:p>
          <a:p>
            <a:pPr lvl="1"/>
            <a:endParaRPr lang="en-US" sz="2000" dirty="0"/>
          </a:p>
          <a:p>
            <a:pPr lvl="1"/>
            <a:endParaRPr lang="en-CN" sz="2000" dirty="0"/>
          </a:p>
          <a:p>
            <a:pPr marL="0" indent="0">
              <a:buNone/>
            </a:pPr>
            <a:endParaRPr lang="en-CN" sz="2000" dirty="0"/>
          </a:p>
        </p:txBody>
      </p:sp>
      <p:sp>
        <p:nvSpPr>
          <p:cNvPr id="2" name="Right Triangle 1">
            <a:extLst>
              <a:ext uri="{FF2B5EF4-FFF2-40B4-BE49-F238E27FC236}">
                <a16:creationId xmlns:a16="http://schemas.microsoft.com/office/drawing/2014/main" id="{E7E523A1-695A-C04C-8CB7-CBA01C7BF1ED}"/>
              </a:ext>
            </a:extLst>
          </p:cNvPr>
          <p:cNvSpPr/>
          <p:nvPr/>
        </p:nvSpPr>
        <p:spPr>
          <a:xfrm rot="10800000">
            <a:off x="5852159" y="-3970"/>
            <a:ext cx="6339840" cy="6339840"/>
          </a:xfrm>
          <a:prstGeom prst="rtTriangle">
            <a:avLst/>
          </a:prstGeom>
          <a:solidFill>
            <a:srgbClr val="67B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Triangle 21">
            <a:extLst>
              <a:ext uri="{FF2B5EF4-FFF2-40B4-BE49-F238E27FC236}">
                <a16:creationId xmlns:a16="http://schemas.microsoft.com/office/drawing/2014/main" id="{9ED31813-D947-9944-A78A-73DD34407A92}"/>
              </a:ext>
            </a:extLst>
          </p:cNvPr>
          <p:cNvSpPr/>
          <p:nvPr/>
        </p:nvSpPr>
        <p:spPr>
          <a:xfrm rot="10800000">
            <a:off x="5296133" y="0"/>
            <a:ext cx="6895867" cy="6895867"/>
          </a:xfrm>
          <a:prstGeom prst="rtTriangle">
            <a:avLst/>
          </a:prstGeom>
          <a:solidFill>
            <a:srgbClr val="67BD4A">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9" name="Picture 18">
            <a:extLst>
              <a:ext uri="{FF2B5EF4-FFF2-40B4-BE49-F238E27FC236}">
                <a16:creationId xmlns:a16="http://schemas.microsoft.com/office/drawing/2014/main" id="{D6D20B4E-F887-3D49-8B79-ABC8AA62CE4D}"/>
              </a:ext>
            </a:extLst>
          </p:cNvPr>
          <p:cNvPicPr>
            <a:picLocks noChangeAspect="1"/>
          </p:cNvPicPr>
          <p:nvPr/>
        </p:nvPicPr>
        <p:blipFill>
          <a:blip r:embed="rId3"/>
          <a:stretch>
            <a:fillRect/>
          </a:stretch>
        </p:blipFill>
        <p:spPr>
          <a:xfrm>
            <a:off x="7221114" y="411376"/>
            <a:ext cx="4126372" cy="1117559"/>
          </a:xfrm>
          <a:prstGeom prst="rect">
            <a:avLst/>
          </a:prstGeom>
        </p:spPr>
      </p:pic>
      <p:pic>
        <p:nvPicPr>
          <p:cNvPr id="20" name="Picture 19">
            <a:extLst>
              <a:ext uri="{FF2B5EF4-FFF2-40B4-BE49-F238E27FC236}">
                <a16:creationId xmlns:a16="http://schemas.microsoft.com/office/drawing/2014/main" id="{90D1D86E-CAA4-564A-812F-6ACBE8D3A177}"/>
              </a:ext>
            </a:extLst>
          </p:cNvPr>
          <p:cNvPicPr>
            <a:picLocks noChangeAspect="1"/>
          </p:cNvPicPr>
          <p:nvPr/>
        </p:nvPicPr>
        <p:blipFill>
          <a:blip r:embed="rId4"/>
          <a:stretch>
            <a:fillRect/>
          </a:stretch>
        </p:blipFill>
        <p:spPr>
          <a:xfrm>
            <a:off x="5157929" y="1647859"/>
            <a:ext cx="4126371" cy="2372661"/>
          </a:xfrm>
          <a:prstGeom prst="rect">
            <a:avLst/>
          </a:prstGeom>
        </p:spPr>
      </p:pic>
      <p:pic>
        <p:nvPicPr>
          <p:cNvPr id="21" name="Picture 20">
            <a:extLst>
              <a:ext uri="{FF2B5EF4-FFF2-40B4-BE49-F238E27FC236}">
                <a16:creationId xmlns:a16="http://schemas.microsoft.com/office/drawing/2014/main" id="{178B18B8-8D95-4A49-91C3-32E91B085D8C}"/>
              </a:ext>
            </a:extLst>
          </p:cNvPr>
          <p:cNvPicPr>
            <a:picLocks noChangeAspect="1"/>
          </p:cNvPicPr>
          <p:nvPr/>
        </p:nvPicPr>
        <p:blipFill>
          <a:blip r:embed="rId5"/>
          <a:stretch>
            <a:fillRect/>
          </a:stretch>
        </p:blipFill>
        <p:spPr>
          <a:xfrm>
            <a:off x="8744066" y="4139444"/>
            <a:ext cx="3028090" cy="2346769"/>
          </a:xfrm>
          <a:prstGeom prst="rect">
            <a:avLst/>
          </a:prstGeom>
        </p:spPr>
      </p:pic>
      <p:sp>
        <p:nvSpPr>
          <p:cNvPr id="3" name="Slide Number Placeholder 2">
            <a:extLst>
              <a:ext uri="{FF2B5EF4-FFF2-40B4-BE49-F238E27FC236}">
                <a16:creationId xmlns:a16="http://schemas.microsoft.com/office/drawing/2014/main" id="{DCA96EF5-4E25-F34A-A093-0A41B37594FA}"/>
              </a:ext>
            </a:extLst>
          </p:cNvPr>
          <p:cNvSpPr>
            <a:spLocks noGrp="1"/>
          </p:cNvSpPr>
          <p:nvPr>
            <p:ph type="sldNum" sz="quarter" idx="12"/>
          </p:nvPr>
        </p:nvSpPr>
        <p:spPr/>
        <p:txBody>
          <a:bodyPr/>
          <a:lstStyle/>
          <a:p>
            <a:fld id="{73AB32EF-5685-C143-9CE0-3404BB7CA47A}" type="slidenum">
              <a:rPr lang="en-CN" smtClean="0"/>
              <a:t>9</a:t>
            </a:fld>
            <a:endParaRPr lang="en-CN"/>
          </a:p>
        </p:txBody>
      </p:sp>
    </p:spTree>
    <p:extLst>
      <p:ext uri="{BB962C8B-B14F-4D97-AF65-F5344CB8AC3E}">
        <p14:creationId xmlns:p14="http://schemas.microsoft.com/office/powerpoint/2010/main" val="1110639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4421</TotalTime>
  <Words>1531</Words>
  <Application>Microsoft Macintosh PowerPoint</Application>
  <PresentationFormat>Widescreen</PresentationFormat>
  <Paragraphs>375</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ArialMT</vt:lpstr>
      <vt:lpstr>source_sans_proregular</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Zou Miaomiao</dc:creator>
  <cp:lastModifiedBy>Teng, Dequn</cp:lastModifiedBy>
  <cp:revision>31</cp:revision>
  <dcterms:created xsi:type="dcterms:W3CDTF">2022-02-04T22:27:14Z</dcterms:created>
  <dcterms:modified xsi:type="dcterms:W3CDTF">2022-02-16T15:54:23Z</dcterms:modified>
</cp:coreProperties>
</file>